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5" r:id="rId50"/>
    <p:sldId id="334" r:id="rId51"/>
    <p:sldId id="312" r:id="rId52"/>
    <p:sldId id="335" r:id="rId53"/>
    <p:sldId id="336" r:id="rId54"/>
    <p:sldId id="337" r:id="rId55"/>
    <p:sldId id="338" r:id="rId56"/>
    <p:sldId id="340" r:id="rId57"/>
    <p:sldId id="341" r:id="rId58"/>
    <p:sldId id="339" r:id="rId59"/>
    <p:sldId id="342" r:id="rId60"/>
    <p:sldId id="343" r:id="rId61"/>
    <p:sldId id="344" r:id="rId62"/>
    <p:sldId id="345" r:id="rId63"/>
    <p:sldId id="346" r:id="rId64"/>
    <p:sldId id="347" r:id="rId65"/>
    <p:sldId id="313" r:id="rId66"/>
    <p:sldId id="348" r:id="rId67"/>
    <p:sldId id="349" r:id="rId68"/>
    <p:sldId id="350" r:id="rId69"/>
    <p:sldId id="314" r:id="rId70"/>
    <p:sldId id="351" r:id="rId71"/>
    <p:sldId id="353" r:id="rId72"/>
    <p:sldId id="352" r:id="rId73"/>
    <p:sldId id="354" r:id="rId74"/>
    <p:sldId id="315" r:id="rId75"/>
    <p:sldId id="355" r:id="rId76"/>
    <p:sldId id="356" r:id="rId77"/>
    <p:sldId id="357" r:id="rId78"/>
    <p:sldId id="358" r:id="rId79"/>
    <p:sldId id="359" r:id="rId80"/>
    <p:sldId id="316" r:id="rId81"/>
    <p:sldId id="362" r:id="rId82"/>
    <p:sldId id="360" r:id="rId83"/>
    <p:sldId id="361" r:id="rId84"/>
    <p:sldId id="317" r:id="rId85"/>
    <p:sldId id="363" r:id="rId86"/>
    <p:sldId id="364" r:id="rId87"/>
    <p:sldId id="365" r:id="rId88"/>
    <p:sldId id="318" r:id="rId89"/>
    <p:sldId id="366" r:id="rId90"/>
    <p:sldId id="367" r:id="rId91"/>
    <p:sldId id="368" r:id="rId92"/>
    <p:sldId id="369" r:id="rId93"/>
    <p:sldId id="319" r:id="rId94"/>
    <p:sldId id="370" r:id="rId95"/>
    <p:sldId id="371" r:id="rId96"/>
    <p:sldId id="372" r:id="rId97"/>
    <p:sldId id="373" r:id="rId98"/>
    <p:sldId id="374" r:id="rId99"/>
    <p:sldId id="320" r:id="rId100"/>
    <p:sldId id="375" r:id="rId101"/>
    <p:sldId id="377" r:id="rId102"/>
    <p:sldId id="378" r:id="rId103"/>
    <p:sldId id="379" r:id="rId104"/>
    <p:sldId id="380" r:id="rId105"/>
    <p:sldId id="381" r:id="rId106"/>
    <p:sldId id="382" r:id="rId107"/>
    <p:sldId id="383" r:id="rId108"/>
    <p:sldId id="384" r:id="rId109"/>
    <p:sldId id="385" r:id="rId110"/>
    <p:sldId id="321" r:id="rId111"/>
    <p:sldId id="386" r:id="rId112"/>
    <p:sldId id="387" r:id="rId113"/>
    <p:sldId id="388" r:id="rId114"/>
    <p:sldId id="322" r:id="rId115"/>
    <p:sldId id="389" r:id="rId116"/>
    <p:sldId id="390" r:id="rId117"/>
    <p:sldId id="391" r:id="rId118"/>
    <p:sldId id="323" r:id="rId119"/>
    <p:sldId id="308" r:id="rId120"/>
    <p:sldId id="309" r:id="rId121"/>
    <p:sldId id="306" r:id="rId122"/>
    <p:sldId id="324" r:id="rId123"/>
    <p:sldId id="325" r:id="rId124"/>
    <p:sldId id="326" r:id="rId125"/>
    <p:sldId id="327" r:id="rId126"/>
    <p:sldId id="328" r:id="rId127"/>
    <p:sldId id="329" r:id="rId128"/>
    <p:sldId id="330" r:id="rId129"/>
    <p:sldId id="310" r:id="rId130"/>
    <p:sldId id="311" r:id="rId131"/>
    <p:sldId id="307" r:id="rId132"/>
    <p:sldId id="331" r:id="rId133"/>
    <p:sldId id="332" r:id="rId134"/>
    <p:sldId id="333" r:id="rId1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92"/>
    <p:restoredTop sz="94646"/>
  </p:normalViewPr>
  <p:slideViewPr>
    <p:cSldViewPr snapToGrid="0" snapToObjects="1">
      <p:cViewPr varScale="1">
        <p:scale>
          <a:sx n="129" d="100"/>
          <a:sy n="129" d="100"/>
        </p:scale>
        <p:origin x="2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7/18/18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273171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2902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2030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Myrica M Book" panose="020B0509020203020207" pitchFamily="49" charset="-128"/>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Myrica M Book" panose="020B0509020203020207" pitchFamily="49" charset="-128"/>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973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6514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Myrica M Book" panose="020B0509020203020207" pitchFamily="49" charset="-128"/>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Myrica M Book" panose="020B0509020203020207" pitchFamily="49" charset="-128"/>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8267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0193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7067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1203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134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5536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2972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4126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7966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662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925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3583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yrica M Book" panose="020B0509020203020207" pitchFamily="49" charset="-128"/>
              </a:defRPr>
            </a:lvl1pPr>
          </a:lstStyle>
          <a:p>
            <a:fld id="{B61BEF0D-F0BB-DE4B-95CE-6DB70DBA9567}" type="datetimeFigureOut">
              <a:rPr lang="en-US" smtClean="0"/>
              <a:pPr/>
              <a:t>7/18/18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yrica M Book" panose="020B0509020203020207" pitchFamily="49" charset="-128"/>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yrica M Book" panose="020B0509020203020207" pitchFamily="49" charset="-128"/>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5740495"/>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457200" rtl="0" eaLnBrk="1" latinLnBrk="0" hangingPunct="1">
        <a:spcBef>
          <a:spcPct val="0"/>
        </a:spcBef>
        <a:buNone/>
        <a:defRPr kumimoji="1" sz="3600" b="0" i="0" kern="1200" cap="all">
          <a:ln w="3175" cmpd="sng">
            <a:noFill/>
          </a:ln>
          <a:solidFill>
            <a:schemeClr val="tx1"/>
          </a:solidFill>
          <a:effectLst/>
          <a:latin typeface="Myrica M Book" panose="020B0509020203020207" pitchFamily="49" charset="-128"/>
          <a:ea typeface="Myrica M Book" panose="020B0509020203020207" pitchFamily="49"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kumimoji="1" sz="1800" b="0" i="0" kern="1200" cap="none">
          <a:solidFill>
            <a:schemeClr val="tx1"/>
          </a:solidFill>
          <a:effectLst/>
          <a:latin typeface="Myrica M Book" panose="020B0509020203020207" pitchFamily="49" charset="-128"/>
          <a:ea typeface="Myrica M Book" panose="020B0509020203020207" pitchFamily="49" charset="-128"/>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kumimoji="1"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kumimoji="1"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kumimoji="1"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kumimoji="1"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kumimoji="1"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kumimoji="1"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kumimoji="1"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kumimoji="1"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qiita.com/mtfum/items/d8c06c9a28ce04d3043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education.github.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16DD46-99E2-6E43-BFA3-FA29218BC1B0}"/>
              </a:ext>
            </a:extLst>
          </p:cNvPr>
          <p:cNvSpPr>
            <a:spLocks noGrp="1"/>
          </p:cNvSpPr>
          <p:nvPr>
            <p:ph type="ctrTitle"/>
          </p:nvPr>
        </p:nvSpPr>
        <p:spPr/>
        <p:txBody>
          <a:bodyPr>
            <a:normAutofit/>
          </a:bodyPr>
          <a:lstStyle/>
          <a:p>
            <a:r>
              <a:rPr kumimoji="1" lang="ja-JP" altLang="en-US" sz="4400">
                <a:solidFill>
                  <a:schemeClr val="bg1"/>
                </a:solidFill>
              </a:rPr>
              <a:t>謎の設計図共有サイト</a:t>
            </a:r>
            <a:r>
              <a:rPr lang="ja-JP" altLang="en-US" sz="4400">
                <a:solidFill>
                  <a:schemeClr val="bg1"/>
                </a:solidFill>
              </a:rPr>
              <a:t>入門</a:t>
            </a:r>
            <a:endParaRPr kumimoji="1" lang="ja-JP" altLang="en-US" sz="4400">
              <a:solidFill>
                <a:schemeClr val="bg1"/>
              </a:solidFill>
            </a:endParaRPr>
          </a:p>
        </p:txBody>
      </p:sp>
      <p:sp>
        <p:nvSpPr>
          <p:cNvPr id="3" name="字幕 2">
            <a:extLst>
              <a:ext uri="{FF2B5EF4-FFF2-40B4-BE49-F238E27FC236}">
                <a16:creationId xmlns:a16="http://schemas.microsoft.com/office/drawing/2014/main" id="{9BC76281-9A3B-EE4E-AD2C-EB113E7688BC}"/>
              </a:ext>
            </a:extLst>
          </p:cNvPr>
          <p:cNvSpPr>
            <a:spLocks noGrp="1"/>
          </p:cNvSpPr>
          <p:nvPr>
            <p:ph type="subTitle" idx="1"/>
          </p:nvPr>
        </p:nvSpPr>
        <p:spPr/>
        <p:txBody>
          <a:bodyPr/>
          <a:lstStyle/>
          <a:p>
            <a:r>
              <a:rPr kumimoji="1" lang="en-US" altLang="ja-JP" dirty="0">
                <a:solidFill>
                  <a:schemeClr val="bg1"/>
                </a:solidFill>
              </a:rPr>
              <a:t>2018/07/18</a:t>
            </a:r>
          </a:p>
          <a:p>
            <a:r>
              <a:rPr lang="ja-JP" altLang="en-US">
                <a:solidFill>
                  <a:schemeClr val="bg1"/>
                </a:solidFill>
              </a:rPr>
              <a:t>プレゼンター：</a:t>
            </a:r>
            <a:r>
              <a:rPr lang="en-US" altLang="ja-JP" dirty="0">
                <a:solidFill>
                  <a:schemeClr val="bg1"/>
                </a:solidFill>
              </a:rPr>
              <a:t>3-c</a:t>
            </a:r>
            <a:r>
              <a:rPr lang="ja-JP" altLang="en-US">
                <a:solidFill>
                  <a:schemeClr val="bg1"/>
                </a:solidFill>
              </a:rPr>
              <a:t> </a:t>
            </a:r>
            <a:r>
              <a:rPr lang="en-US" altLang="ja-JP" dirty="0" err="1">
                <a:solidFill>
                  <a:schemeClr val="bg1"/>
                </a:solidFill>
              </a:rPr>
              <a:t>Takahito</a:t>
            </a:r>
            <a:r>
              <a:rPr lang="en-US" altLang="ja-JP" dirty="0">
                <a:solidFill>
                  <a:schemeClr val="bg1"/>
                </a:solidFill>
              </a:rPr>
              <a:t> </a:t>
            </a:r>
            <a:r>
              <a:rPr lang="en-US" altLang="ja-JP" dirty="0" err="1">
                <a:solidFill>
                  <a:schemeClr val="bg1"/>
                </a:solidFill>
              </a:rPr>
              <a:t>sueda</a:t>
            </a:r>
            <a:endParaRPr lang="en-US" altLang="ja-JP" dirty="0">
              <a:solidFill>
                <a:schemeClr val="bg1"/>
              </a:solidFill>
            </a:endParaRPr>
          </a:p>
          <a:p>
            <a:r>
              <a:rPr kumimoji="1" lang="en-US" altLang="ja-JP" dirty="0">
                <a:solidFill>
                  <a:schemeClr val="bg1"/>
                </a:solidFill>
              </a:rPr>
              <a:t>1</a:t>
            </a:r>
            <a:r>
              <a:rPr kumimoji="1" lang="ja-JP" altLang="en-US">
                <a:solidFill>
                  <a:schemeClr val="bg1"/>
                </a:solidFill>
              </a:rPr>
              <a:t>年生向けだよ</a:t>
            </a:r>
          </a:p>
        </p:txBody>
      </p:sp>
    </p:spTree>
    <p:extLst>
      <p:ext uri="{BB962C8B-B14F-4D97-AF65-F5344CB8AC3E}">
        <p14:creationId xmlns:p14="http://schemas.microsoft.com/office/powerpoint/2010/main" val="1800179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en-US" altLang="ja-JP" dirty="0">
                <a:solidFill>
                  <a:schemeClr val="bg1"/>
                </a:solidFill>
              </a:rPr>
              <a:t>Git</a:t>
            </a:r>
            <a:r>
              <a:rPr kumimoji="1" lang="ja-JP" altLang="en-US">
                <a:solidFill>
                  <a:schemeClr val="bg1"/>
                </a:solidFill>
              </a:rPr>
              <a:t>とは</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77500" lnSpcReduction="20000"/>
          </a:bodyPr>
          <a:lstStyle/>
          <a:p>
            <a:pPr marL="0" indent="0">
              <a:buNone/>
            </a:pPr>
            <a:r>
              <a:rPr lang="en-US" altLang="ja-JP" sz="4400" dirty="0">
                <a:solidFill>
                  <a:schemeClr val="bg1"/>
                </a:solidFill>
              </a:rPr>
              <a:t>Git</a:t>
            </a:r>
            <a:r>
              <a:rPr lang="ja-JP" altLang="en-US" sz="4400">
                <a:solidFill>
                  <a:schemeClr val="bg1"/>
                </a:solidFill>
              </a:rPr>
              <a:t>は、プログラムのソースコードなどの変更履歴を記録・追跡するための分散型バージョン管理システムである。</a:t>
            </a:r>
            <a:r>
              <a:rPr lang="en-US" altLang="ja-JP" sz="4400" dirty="0">
                <a:solidFill>
                  <a:schemeClr val="bg1"/>
                </a:solidFill>
              </a:rPr>
              <a:t>Linux</a:t>
            </a:r>
            <a:r>
              <a:rPr lang="ja-JP" altLang="en-US" sz="4400">
                <a:solidFill>
                  <a:schemeClr val="bg1"/>
                </a:solidFill>
              </a:rPr>
              <a:t>カーネルのソースコード管理に用いるためにリーナス・トーバルズによって開発され、それ以降ほかの多くのプロジェクトで採用されている。</a:t>
            </a:r>
            <a:r>
              <a:rPr lang="en-US" altLang="ja-JP" sz="4400" dirty="0">
                <a:solidFill>
                  <a:schemeClr val="bg1"/>
                </a:solidFill>
              </a:rPr>
              <a:t>Linux</a:t>
            </a:r>
            <a:r>
              <a:rPr lang="ja-JP" altLang="en-US" sz="4400">
                <a:solidFill>
                  <a:schemeClr val="bg1"/>
                </a:solidFill>
              </a:rPr>
              <a:t>カーネルのような巨大プロジェクトにも対応できるように、動作速度に重点が置かれている。</a:t>
            </a:r>
          </a:p>
        </p:txBody>
      </p:sp>
      <p:sp>
        <p:nvSpPr>
          <p:cNvPr id="4" name="正方形/長方形 3">
            <a:extLst>
              <a:ext uri="{FF2B5EF4-FFF2-40B4-BE49-F238E27FC236}">
                <a16:creationId xmlns:a16="http://schemas.microsoft.com/office/drawing/2014/main" id="{D4A3D2D8-07FF-4549-BF40-8C7D0A6BAA57}"/>
              </a:ext>
            </a:extLst>
          </p:cNvPr>
          <p:cNvSpPr/>
          <p:nvPr/>
        </p:nvSpPr>
        <p:spPr>
          <a:xfrm>
            <a:off x="8967591" y="6488668"/>
            <a:ext cx="3993401" cy="369332"/>
          </a:xfrm>
          <a:prstGeom prst="rect">
            <a:avLst/>
          </a:prstGeom>
        </p:spPr>
        <p:txBody>
          <a:bodyPr wrap="none">
            <a:spAutoFit/>
          </a:bodyPr>
          <a:lstStyle/>
          <a:p>
            <a:r>
              <a:rPr lang="ja-JP" altLang="en-US">
                <a:solidFill>
                  <a:schemeClr val="bg1"/>
                </a:solidFill>
                <a:latin typeface="Myrica M Book" panose="020B0509020203020207" pitchFamily="49" charset="-128"/>
                <a:ea typeface="Myrica M Book" panose="020B0509020203020207" pitchFamily="49" charset="-128"/>
              </a:rPr>
              <a:t>https://ja.wikipedia.org/wiki/Git</a:t>
            </a:r>
          </a:p>
        </p:txBody>
      </p:sp>
    </p:spTree>
    <p:extLst>
      <p:ext uri="{BB962C8B-B14F-4D97-AF65-F5344CB8AC3E}">
        <p14:creationId xmlns:p14="http://schemas.microsoft.com/office/powerpoint/2010/main" val="33719991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 </a:t>
            </a:r>
            <a:r>
              <a:rPr lang="ja-JP" altLang="en-US">
                <a:solidFill>
                  <a:schemeClr val="bg1"/>
                </a:solidFill>
              </a:rPr>
              <a:t>を建ててみる</a:t>
            </a:r>
            <a:endParaRPr lang="en-US" altLang="ja-JP" dirty="0">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3600">
                <a:solidFill>
                  <a:schemeClr val="bg1"/>
                </a:solidFill>
              </a:rPr>
              <a:t>ローカルブランチと</a:t>
            </a:r>
            <a:r>
              <a:rPr lang="en-US" altLang="ja-JP" sz="3600" dirty="0">
                <a:solidFill>
                  <a:schemeClr val="bg1"/>
                </a:solidFill>
              </a:rPr>
              <a:t>master</a:t>
            </a:r>
            <a:r>
              <a:rPr lang="ja-JP" altLang="en-US" sz="3600">
                <a:solidFill>
                  <a:schemeClr val="bg1"/>
                </a:solidFill>
              </a:rPr>
              <a:t>ブランチをくっつけて自分の作業した変更履歴を共有しよう</a:t>
            </a:r>
            <a:endParaRPr lang="en-US" altLang="ja-JP" sz="3600" dirty="0">
              <a:solidFill>
                <a:schemeClr val="bg1"/>
              </a:solidFill>
            </a:endParaRPr>
          </a:p>
        </p:txBody>
      </p:sp>
    </p:spTree>
    <p:extLst>
      <p:ext uri="{BB962C8B-B14F-4D97-AF65-F5344CB8AC3E}">
        <p14:creationId xmlns:p14="http://schemas.microsoft.com/office/powerpoint/2010/main" val="24705278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 </a:t>
            </a:r>
            <a:r>
              <a:rPr lang="ja-JP" altLang="en-US">
                <a:solidFill>
                  <a:schemeClr val="bg1"/>
                </a:solidFill>
              </a:rPr>
              <a:t>を建ててみる</a:t>
            </a:r>
            <a:endParaRPr lang="en-US" altLang="ja-JP" dirty="0">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3600">
                <a:solidFill>
                  <a:schemeClr val="bg1"/>
                </a:solidFill>
              </a:rPr>
              <a:t>ローカルブランチと</a:t>
            </a:r>
            <a:r>
              <a:rPr lang="en-US" altLang="ja-JP" sz="3600" dirty="0">
                <a:solidFill>
                  <a:schemeClr val="bg1"/>
                </a:solidFill>
              </a:rPr>
              <a:t>master</a:t>
            </a:r>
            <a:r>
              <a:rPr lang="ja-JP" altLang="en-US" sz="3600">
                <a:solidFill>
                  <a:schemeClr val="bg1"/>
                </a:solidFill>
              </a:rPr>
              <a:t>ブランチをくっつけて自分の作業した変更履歴を共有しよう</a:t>
            </a:r>
            <a:endParaRPr lang="en-US" altLang="ja-JP" sz="3600" dirty="0">
              <a:solidFill>
                <a:schemeClr val="bg1"/>
              </a:solidFill>
            </a:endParaRPr>
          </a:p>
        </p:txBody>
      </p:sp>
      <p:pic>
        <p:nvPicPr>
          <p:cNvPr id="4" name="図 3">
            <a:extLst>
              <a:ext uri="{FF2B5EF4-FFF2-40B4-BE49-F238E27FC236}">
                <a16:creationId xmlns:a16="http://schemas.microsoft.com/office/drawing/2014/main" id="{E134540B-4933-5341-8461-00569DBD207A}"/>
              </a:ext>
            </a:extLst>
          </p:cNvPr>
          <p:cNvPicPr>
            <a:picLocks noChangeAspect="1"/>
          </p:cNvPicPr>
          <p:nvPr/>
        </p:nvPicPr>
        <p:blipFill>
          <a:blip r:embed="rId2"/>
          <a:stretch>
            <a:fillRect/>
          </a:stretch>
        </p:blipFill>
        <p:spPr>
          <a:xfrm>
            <a:off x="2661810" y="1465348"/>
            <a:ext cx="6921364" cy="432585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図 4">
            <a:extLst>
              <a:ext uri="{FF2B5EF4-FFF2-40B4-BE49-F238E27FC236}">
                <a16:creationId xmlns:a16="http://schemas.microsoft.com/office/drawing/2014/main" id="{BB944F98-B30C-B646-AC13-FFAEF6E8F53B}"/>
              </a:ext>
            </a:extLst>
          </p:cNvPr>
          <p:cNvPicPr>
            <a:picLocks noChangeAspect="1"/>
          </p:cNvPicPr>
          <p:nvPr/>
        </p:nvPicPr>
        <p:blipFill>
          <a:blip r:embed="rId3"/>
          <a:stretch>
            <a:fillRect/>
          </a:stretch>
        </p:blipFill>
        <p:spPr>
          <a:xfrm>
            <a:off x="3654458" y="2637457"/>
            <a:ext cx="2468034" cy="990817"/>
          </a:xfrm>
          <a:prstGeom prst="rect">
            <a:avLst/>
          </a:prstGeom>
          <a:ln w="19050">
            <a:solidFill>
              <a:schemeClr val="accent1"/>
            </a:solidFill>
          </a:ln>
        </p:spPr>
      </p:pic>
    </p:spTree>
    <p:extLst>
      <p:ext uri="{BB962C8B-B14F-4D97-AF65-F5344CB8AC3E}">
        <p14:creationId xmlns:p14="http://schemas.microsoft.com/office/powerpoint/2010/main" val="7815873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 </a:t>
            </a:r>
            <a:r>
              <a:rPr lang="ja-JP" altLang="en-US">
                <a:solidFill>
                  <a:schemeClr val="bg1"/>
                </a:solidFill>
              </a:rPr>
              <a:t>を建ててみる</a:t>
            </a:r>
            <a:endParaRPr lang="en-US" altLang="ja-JP" dirty="0">
              <a:solidFill>
                <a:schemeClr val="bg1"/>
              </a:solidFill>
            </a:endParaRPr>
          </a:p>
        </p:txBody>
      </p:sp>
      <p:pic>
        <p:nvPicPr>
          <p:cNvPr id="7" name="コンテンツ プレースホルダー 6">
            <a:extLst>
              <a:ext uri="{FF2B5EF4-FFF2-40B4-BE49-F238E27FC236}">
                <a16:creationId xmlns:a16="http://schemas.microsoft.com/office/drawing/2014/main" id="{D05AD290-68F4-2144-8FB7-9BABA1963008}"/>
              </a:ext>
            </a:extLst>
          </p:cNvPr>
          <p:cNvPicPr>
            <a:picLocks noGrp="1" noChangeAspect="1"/>
          </p:cNvPicPr>
          <p:nvPr>
            <p:ph idx="1"/>
          </p:nvPr>
        </p:nvPicPr>
        <p:blipFill>
          <a:blip r:embed="rId2"/>
          <a:stretch>
            <a:fillRect/>
          </a:stretch>
        </p:blipFill>
        <p:spPr>
          <a:xfrm>
            <a:off x="2831783" y="2141538"/>
            <a:ext cx="5839459" cy="3649662"/>
          </a:xfrm>
        </p:spPr>
      </p:pic>
    </p:spTree>
    <p:extLst>
      <p:ext uri="{BB962C8B-B14F-4D97-AF65-F5344CB8AC3E}">
        <p14:creationId xmlns:p14="http://schemas.microsoft.com/office/powerpoint/2010/main" val="9692528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 </a:t>
            </a:r>
            <a:r>
              <a:rPr lang="ja-JP" altLang="en-US">
                <a:solidFill>
                  <a:schemeClr val="bg1"/>
                </a:solidFill>
              </a:rPr>
              <a:t>を建ててみる</a:t>
            </a:r>
            <a:endParaRPr lang="en-US" altLang="ja-JP" dirty="0">
              <a:solidFill>
                <a:schemeClr val="bg1"/>
              </a:solidFill>
            </a:endParaRPr>
          </a:p>
        </p:txBody>
      </p:sp>
      <p:pic>
        <p:nvPicPr>
          <p:cNvPr id="8" name="コンテンツ プレースホルダー 7">
            <a:extLst>
              <a:ext uri="{FF2B5EF4-FFF2-40B4-BE49-F238E27FC236}">
                <a16:creationId xmlns:a16="http://schemas.microsoft.com/office/drawing/2014/main" id="{F8216F47-999A-C74D-A16B-AF7AF0A9DFAD}"/>
              </a:ext>
            </a:extLst>
          </p:cNvPr>
          <p:cNvPicPr>
            <a:picLocks noGrp="1" noChangeAspect="1"/>
          </p:cNvPicPr>
          <p:nvPr>
            <p:ph idx="1"/>
          </p:nvPr>
        </p:nvPicPr>
        <p:blipFill>
          <a:blip r:embed="rId2"/>
          <a:stretch>
            <a:fillRect/>
          </a:stretch>
        </p:blipFill>
        <p:spPr>
          <a:xfrm>
            <a:off x="2831783" y="2141538"/>
            <a:ext cx="5839459" cy="3649662"/>
          </a:xfrm>
        </p:spPr>
      </p:pic>
    </p:spTree>
    <p:extLst>
      <p:ext uri="{BB962C8B-B14F-4D97-AF65-F5344CB8AC3E}">
        <p14:creationId xmlns:p14="http://schemas.microsoft.com/office/powerpoint/2010/main" val="17133964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 </a:t>
            </a:r>
            <a:r>
              <a:rPr lang="ja-JP" altLang="en-US">
                <a:solidFill>
                  <a:schemeClr val="bg1"/>
                </a:solidFill>
              </a:rPr>
              <a:t>を建ててみる</a:t>
            </a:r>
            <a:endParaRPr lang="en-US" altLang="ja-JP" dirty="0">
              <a:solidFill>
                <a:schemeClr val="bg1"/>
              </a:solidFill>
            </a:endParaRPr>
          </a:p>
        </p:txBody>
      </p:sp>
      <p:pic>
        <p:nvPicPr>
          <p:cNvPr id="5" name="コンテンツ プレースホルダー 4">
            <a:extLst>
              <a:ext uri="{FF2B5EF4-FFF2-40B4-BE49-F238E27FC236}">
                <a16:creationId xmlns:a16="http://schemas.microsoft.com/office/drawing/2014/main" id="{DA7B8022-166A-BB4D-A082-30D37A124440}"/>
              </a:ext>
            </a:extLst>
          </p:cNvPr>
          <p:cNvPicPr>
            <a:picLocks noGrp="1" noChangeAspect="1"/>
          </p:cNvPicPr>
          <p:nvPr>
            <p:ph idx="1"/>
          </p:nvPr>
        </p:nvPicPr>
        <p:blipFill>
          <a:blip r:embed="rId2"/>
          <a:stretch>
            <a:fillRect/>
          </a:stretch>
        </p:blipFill>
        <p:spPr>
          <a:xfrm>
            <a:off x="2831783" y="2141538"/>
            <a:ext cx="5839459" cy="3649662"/>
          </a:xfrm>
        </p:spPr>
      </p:pic>
    </p:spTree>
    <p:extLst>
      <p:ext uri="{BB962C8B-B14F-4D97-AF65-F5344CB8AC3E}">
        <p14:creationId xmlns:p14="http://schemas.microsoft.com/office/powerpoint/2010/main" val="18977171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 </a:t>
            </a:r>
            <a:r>
              <a:rPr lang="ja-JP" altLang="en-US">
                <a:solidFill>
                  <a:schemeClr val="bg1"/>
                </a:solidFill>
              </a:rPr>
              <a:t>を建ててみる</a:t>
            </a:r>
            <a:endParaRPr lang="en-US" altLang="ja-JP" dirty="0">
              <a:solidFill>
                <a:schemeClr val="bg1"/>
              </a:solidFill>
            </a:endParaRPr>
          </a:p>
        </p:txBody>
      </p:sp>
      <p:pic>
        <p:nvPicPr>
          <p:cNvPr id="5" name="コンテンツ プレースホルダー 4">
            <a:extLst>
              <a:ext uri="{FF2B5EF4-FFF2-40B4-BE49-F238E27FC236}">
                <a16:creationId xmlns:a16="http://schemas.microsoft.com/office/drawing/2014/main" id="{6463B92A-A461-7D42-9B2C-6299561B5D1F}"/>
              </a:ext>
            </a:extLst>
          </p:cNvPr>
          <p:cNvPicPr>
            <a:picLocks noGrp="1" noChangeAspect="1"/>
          </p:cNvPicPr>
          <p:nvPr>
            <p:ph idx="1"/>
          </p:nvPr>
        </p:nvPicPr>
        <p:blipFill>
          <a:blip r:embed="rId2"/>
          <a:stretch>
            <a:fillRect/>
          </a:stretch>
        </p:blipFill>
        <p:spPr>
          <a:xfrm>
            <a:off x="2831783" y="2141538"/>
            <a:ext cx="5839459" cy="3649662"/>
          </a:xfrm>
        </p:spPr>
      </p:pic>
    </p:spTree>
    <p:extLst>
      <p:ext uri="{BB962C8B-B14F-4D97-AF65-F5344CB8AC3E}">
        <p14:creationId xmlns:p14="http://schemas.microsoft.com/office/powerpoint/2010/main" val="2098120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 </a:t>
            </a:r>
            <a:r>
              <a:rPr lang="ja-JP" altLang="en-US">
                <a:solidFill>
                  <a:schemeClr val="bg1"/>
                </a:solidFill>
              </a:rPr>
              <a:t>を建ててみる</a:t>
            </a:r>
            <a:endParaRPr lang="en-US" altLang="ja-JP" dirty="0">
              <a:solidFill>
                <a:schemeClr val="bg1"/>
              </a:solidFill>
            </a:endParaRPr>
          </a:p>
        </p:txBody>
      </p:sp>
      <p:pic>
        <p:nvPicPr>
          <p:cNvPr id="7" name="コンテンツ プレースホルダー 6">
            <a:extLst>
              <a:ext uri="{FF2B5EF4-FFF2-40B4-BE49-F238E27FC236}">
                <a16:creationId xmlns:a16="http://schemas.microsoft.com/office/drawing/2014/main" id="{7CC6F02F-47A9-794B-B55F-E459FFB335D4}"/>
              </a:ext>
            </a:extLst>
          </p:cNvPr>
          <p:cNvPicPr>
            <a:picLocks noGrp="1" noChangeAspect="1"/>
          </p:cNvPicPr>
          <p:nvPr>
            <p:ph idx="1"/>
          </p:nvPr>
        </p:nvPicPr>
        <p:blipFill>
          <a:blip r:embed="rId2"/>
          <a:stretch>
            <a:fillRect/>
          </a:stretch>
        </p:blipFill>
        <p:spPr>
          <a:xfrm>
            <a:off x="2831783" y="2141538"/>
            <a:ext cx="5839459" cy="3649662"/>
          </a:xfrm>
        </p:spPr>
      </p:pic>
    </p:spTree>
    <p:extLst>
      <p:ext uri="{BB962C8B-B14F-4D97-AF65-F5344CB8AC3E}">
        <p14:creationId xmlns:p14="http://schemas.microsoft.com/office/powerpoint/2010/main" val="19065858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 </a:t>
            </a:r>
            <a:r>
              <a:rPr lang="ja-JP" altLang="en-US">
                <a:solidFill>
                  <a:schemeClr val="bg1"/>
                </a:solidFill>
              </a:rPr>
              <a:t>を建ててみる</a:t>
            </a:r>
            <a:endParaRPr lang="en-US" altLang="ja-JP" dirty="0">
              <a:solidFill>
                <a:schemeClr val="bg1"/>
              </a:solidFill>
            </a:endParaRPr>
          </a:p>
        </p:txBody>
      </p:sp>
      <p:pic>
        <p:nvPicPr>
          <p:cNvPr id="5" name="コンテンツ プレースホルダー 4">
            <a:extLst>
              <a:ext uri="{FF2B5EF4-FFF2-40B4-BE49-F238E27FC236}">
                <a16:creationId xmlns:a16="http://schemas.microsoft.com/office/drawing/2014/main" id="{5C5D5429-7251-C54A-B8E8-B129F5E69EBF}"/>
              </a:ext>
            </a:extLst>
          </p:cNvPr>
          <p:cNvPicPr>
            <a:picLocks noGrp="1" noChangeAspect="1"/>
          </p:cNvPicPr>
          <p:nvPr>
            <p:ph idx="1"/>
          </p:nvPr>
        </p:nvPicPr>
        <p:blipFill>
          <a:blip r:embed="rId2"/>
          <a:stretch>
            <a:fillRect/>
          </a:stretch>
        </p:blipFill>
        <p:spPr>
          <a:xfrm>
            <a:off x="2831783" y="2141538"/>
            <a:ext cx="5839459" cy="3649662"/>
          </a:xfrm>
        </p:spPr>
      </p:pic>
    </p:spTree>
    <p:extLst>
      <p:ext uri="{BB962C8B-B14F-4D97-AF65-F5344CB8AC3E}">
        <p14:creationId xmlns:p14="http://schemas.microsoft.com/office/powerpoint/2010/main" val="3340513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 </a:t>
            </a:r>
            <a:r>
              <a:rPr lang="ja-JP" altLang="en-US">
                <a:solidFill>
                  <a:schemeClr val="bg1"/>
                </a:solidFill>
              </a:rPr>
              <a:t>を建ててみる</a:t>
            </a:r>
            <a:endParaRPr lang="en-US" altLang="ja-JP" dirty="0">
              <a:solidFill>
                <a:schemeClr val="bg1"/>
              </a:solidFill>
            </a:endParaRPr>
          </a:p>
        </p:txBody>
      </p:sp>
      <p:pic>
        <p:nvPicPr>
          <p:cNvPr id="5" name="コンテンツ プレースホルダー 4">
            <a:extLst>
              <a:ext uri="{FF2B5EF4-FFF2-40B4-BE49-F238E27FC236}">
                <a16:creationId xmlns:a16="http://schemas.microsoft.com/office/drawing/2014/main" id="{6C5E6DEC-0AD8-2E41-B032-CEA5C6428477}"/>
              </a:ext>
            </a:extLst>
          </p:cNvPr>
          <p:cNvPicPr>
            <a:picLocks noGrp="1" noChangeAspect="1"/>
          </p:cNvPicPr>
          <p:nvPr>
            <p:ph idx="1"/>
          </p:nvPr>
        </p:nvPicPr>
        <p:blipFill>
          <a:blip r:embed="rId2"/>
          <a:stretch>
            <a:fillRect/>
          </a:stretch>
        </p:blipFill>
        <p:spPr>
          <a:xfrm>
            <a:off x="2831783" y="2141538"/>
            <a:ext cx="5839459" cy="3649662"/>
          </a:xfrm>
        </p:spPr>
      </p:pic>
    </p:spTree>
    <p:extLst>
      <p:ext uri="{BB962C8B-B14F-4D97-AF65-F5344CB8AC3E}">
        <p14:creationId xmlns:p14="http://schemas.microsoft.com/office/powerpoint/2010/main" val="36166251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 </a:t>
            </a:r>
            <a:r>
              <a:rPr lang="ja-JP" altLang="en-US">
                <a:solidFill>
                  <a:schemeClr val="bg1"/>
                </a:solidFill>
              </a:rPr>
              <a:t>を建ててみる</a:t>
            </a:r>
            <a:endParaRPr lang="en-US" altLang="ja-JP" dirty="0">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3600">
                <a:solidFill>
                  <a:schemeClr val="bg1"/>
                </a:solidFill>
              </a:rPr>
              <a:t>これで </a:t>
            </a:r>
            <a:r>
              <a:rPr lang="en-US" altLang="ja-JP" sz="3600" dirty="0">
                <a:solidFill>
                  <a:schemeClr val="bg1"/>
                </a:solidFill>
              </a:rPr>
              <a:t>pull request</a:t>
            </a:r>
            <a:r>
              <a:rPr lang="ja-JP" altLang="en-US" sz="3600">
                <a:solidFill>
                  <a:schemeClr val="bg1"/>
                </a:solidFill>
              </a:rPr>
              <a:t> を建てれたよ</a:t>
            </a:r>
            <a:endParaRPr lang="en-US" altLang="ja-JP" sz="3600" dirty="0">
              <a:solidFill>
                <a:schemeClr val="bg1"/>
              </a:solidFill>
            </a:endParaRPr>
          </a:p>
        </p:txBody>
      </p:sp>
    </p:spTree>
    <p:extLst>
      <p:ext uri="{BB962C8B-B14F-4D97-AF65-F5344CB8AC3E}">
        <p14:creationId xmlns:p14="http://schemas.microsoft.com/office/powerpoint/2010/main" val="1483273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en-US" altLang="ja-JP" dirty="0">
                <a:solidFill>
                  <a:schemeClr val="bg1"/>
                </a:solidFill>
              </a:rPr>
              <a:t>Git</a:t>
            </a:r>
            <a:r>
              <a:rPr kumimoji="1" lang="ja-JP" altLang="en-US">
                <a:solidFill>
                  <a:schemeClr val="bg1"/>
                </a:solidFill>
              </a:rPr>
              <a:t>とは</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77500" lnSpcReduction="20000"/>
          </a:bodyPr>
          <a:lstStyle/>
          <a:p>
            <a:pPr marL="0" indent="0">
              <a:buNone/>
            </a:pPr>
            <a:r>
              <a:rPr lang="en-US" altLang="ja-JP" sz="4400" dirty="0">
                <a:solidFill>
                  <a:schemeClr val="bg1"/>
                </a:solidFill>
              </a:rPr>
              <a:t>Git</a:t>
            </a:r>
            <a:r>
              <a:rPr lang="ja-JP" altLang="en-US" sz="4400">
                <a:solidFill>
                  <a:schemeClr val="bg1"/>
                </a:solidFill>
              </a:rPr>
              <a:t>は、プログラムの</a:t>
            </a:r>
            <a:r>
              <a:rPr lang="ja-JP" altLang="en-US" sz="4400">
                <a:solidFill>
                  <a:schemeClr val="accent2"/>
                </a:solidFill>
              </a:rPr>
              <a:t>ソースコード</a:t>
            </a:r>
            <a:r>
              <a:rPr lang="ja-JP" altLang="en-US" sz="4400">
                <a:solidFill>
                  <a:schemeClr val="bg1"/>
                </a:solidFill>
              </a:rPr>
              <a:t>などの</a:t>
            </a:r>
            <a:r>
              <a:rPr lang="ja-JP" altLang="en-US" sz="4400">
                <a:solidFill>
                  <a:schemeClr val="accent2"/>
                </a:solidFill>
              </a:rPr>
              <a:t>変更履歴</a:t>
            </a:r>
            <a:r>
              <a:rPr lang="ja-JP" altLang="en-US" sz="4400">
                <a:solidFill>
                  <a:schemeClr val="bg1"/>
                </a:solidFill>
              </a:rPr>
              <a:t>を記録・追跡するための分散型</a:t>
            </a:r>
            <a:r>
              <a:rPr lang="ja-JP" altLang="en-US" sz="4400">
                <a:solidFill>
                  <a:schemeClr val="accent2"/>
                </a:solidFill>
              </a:rPr>
              <a:t>バージョン管理</a:t>
            </a:r>
            <a:r>
              <a:rPr lang="ja-JP" altLang="en-US" sz="4400">
                <a:solidFill>
                  <a:schemeClr val="bg1"/>
                </a:solidFill>
              </a:rPr>
              <a:t>システムである。</a:t>
            </a:r>
            <a:r>
              <a:rPr lang="en-US" altLang="ja-JP" sz="4400" dirty="0">
                <a:solidFill>
                  <a:schemeClr val="accent2"/>
                </a:solidFill>
              </a:rPr>
              <a:t>Linux</a:t>
            </a:r>
            <a:r>
              <a:rPr lang="ja-JP" altLang="en-US" sz="4400">
                <a:solidFill>
                  <a:schemeClr val="bg1"/>
                </a:solidFill>
              </a:rPr>
              <a:t>カーネルのソースコード管理に用いるために</a:t>
            </a:r>
            <a:r>
              <a:rPr lang="ja-JP" altLang="en-US" sz="4400">
                <a:solidFill>
                  <a:schemeClr val="accent2"/>
                </a:solidFill>
              </a:rPr>
              <a:t>リーナス・トーバルズ</a:t>
            </a:r>
            <a:r>
              <a:rPr lang="ja-JP" altLang="en-US" sz="4400">
                <a:solidFill>
                  <a:schemeClr val="bg1"/>
                </a:solidFill>
              </a:rPr>
              <a:t>によって開発され、それ以降ほかの多くのプロジェクトで採用されている。</a:t>
            </a:r>
            <a:r>
              <a:rPr lang="en-US" altLang="ja-JP" sz="4400" dirty="0">
                <a:solidFill>
                  <a:schemeClr val="bg1"/>
                </a:solidFill>
              </a:rPr>
              <a:t>Linux</a:t>
            </a:r>
            <a:r>
              <a:rPr lang="ja-JP" altLang="en-US" sz="4400">
                <a:solidFill>
                  <a:schemeClr val="bg1"/>
                </a:solidFill>
              </a:rPr>
              <a:t>カーネルのような巨大プロジェクトにも対応できるように、動作速度に重点が置かれている。</a:t>
            </a:r>
          </a:p>
        </p:txBody>
      </p:sp>
      <p:sp>
        <p:nvSpPr>
          <p:cNvPr id="4" name="正方形/長方形 3">
            <a:extLst>
              <a:ext uri="{FF2B5EF4-FFF2-40B4-BE49-F238E27FC236}">
                <a16:creationId xmlns:a16="http://schemas.microsoft.com/office/drawing/2014/main" id="{D4A3D2D8-07FF-4549-BF40-8C7D0A6BAA57}"/>
              </a:ext>
            </a:extLst>
          </p:cNvPr>
          <p:cNvSpPr/>
          <p:nvPr/>
        </p:nvSpPr>
        <p:spPr>
          <a:xfrm>
            <a:off x="8967591" y="6488668"/>
            <a:ext cx="3993401" cy="369332"/>
          </a:xfrm>
          <a:prstGeom prst="rect">
            <a:avLst/>
          </a:prstGeom>
        </p:spPr>
        <p:txBody>
          <a:bodyPr wrap="none">
            <a:spAutoFit/>
          </a:bodyPr>
          <a:lstStyle/>
          <a:p>
            <a:r>
              <a:rPr lang="ja-JP" altLang="en-US">
                <a:solidFill>
                  <a:schemeClr val="bg1"/>
                </a:solidFill>
                <a:latin typeface="Myrica M Book" panose="020B0509020203020207" pitchFamily="49" charset="-128"/>
                <a:ea typeface="Myrica M Book" panose="020B0509020203020207" pitchFamily="49" charset="-128"/>
              </a:rPr>
              <a:t>https://ja.wikipedia.org/wiki/Git</a:t>
            </a:r>
          </a:p>
        </p:txBody>
      </p:sp>
    </p:spTree>
    <p:extLst>
      <p:ext uri="{BB962C8B-B14F-4D97-AF65-F5344CB8AC3E}">
        <p14:creationId xmlns:p14="http://schemas.microsoft.com/office/powerpoint/2010/main" val="31414287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strike="sngStrike" dirty="0">
                <a:solidFill>
                  <a:schemeClr val="bg1"/>
                </a:solidFill>
              </a:rPr>
              <a:t>git clone</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status</a:t>
            </a:r>
            <a:r>
              <a:rPr lang="ja-JP" altLang="en-US" sz="2800" strike="sngStrike">
                <a:solidFill>
                  <a:schemeClr val="bg1"/>
                </a:solidFill>
              </a:rPr>
              <a:t> を使ってみよう</a:t>
            </a:r>
            <a:endParaRPr lang="en-US" altLang="ja-JP" sz="2800" strike="sngStrike" dirty="0">
              <a:solidFill>
                <a:schemeClr val="bg1"/>
              </a:solidFill>
            </a:endParaRPr>
          </a:p>
          <a:p>
            <a:r>
              <a:rPr lang="en-US" altLang="ja-JP" sz="2800" strike="sngStrike" dirty="0">
                <a:solidFill>
                  <a:schemeClr val="bg1"/>
                </a:solidFill>
              </a:rPr>
              <a:t>git branch </a:t>
            </a:r>
            <a:r>
              <a:rPr lang="ja-JP" altLang="en-US" sz="2800" strike="sngStrike">
                <a:solidFill>
                  <a:schemeClr val="bg1"/>
                </a:solidFill>
              </a:rPr>
              <a:t>してみよう</a:t>
            </a:r>
            <a:endParaRPr lang="en-US" altLang="ja-JP" sz="2800" strike="sngStrike" dirty="0">
              <a:solidFill>
                <a:schemeClr val="bg1"/>
              </a:solidFill>
            </a:endParaRPr>
          </a:p>
          <a:p>
            <a:r>
              <a:rPr lang="ja-JP" altLang="en-US" sz="2800" strike="sngStrike">
                <a:solidFill>
                  <a:schemeClr val="bg1"/>
                </a:solidFill>
              </a:rPr>
              <a:t>変更を加えてみよう</a:t>
            </a:r>
            <a:endParaRPr lang="en-US" altLang="ja-JP" sz="2800" strike="sngStrike" dirty="0">
              <a:solidFill>
                <a:schemeClr val="bg1"/>
              </a:solidFill>
            </a:endParaRPr>
          </a:p>
          <a:p>
            <a:r>
              <a:rPr lang="en-US" altLang="ja-JP" sz="2800" strike="sngStrike" dirty="0">
                <a:solidFill>
                  <a:schemeClr val="bg1"/>
                </a:solidFill>
              </a:rPr>
              <a:t>git add </a:t>
            </a:r>
            <a:r>
              <a:rPr lang="ja-JP" altLang="en-US" sz="2800" strike="sngStrike">
                <a:solidFill>
                  <a:schemeClr val="bg1"/>
                </a:solidFill>
              </a:rPr>
              <a:t>してみよう</a:t>
            </a:r>
            <a:endParaRPr lang="en-US" altLang="ja-JP" sz="2800" strike="sngStrike"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strike="sngStrike" dirty="0">
                <a:solidFill>
                  <a:schemeClr val="bg1"/>
                </a:solidFill>
              </a:rPr>
              <a:t>git commit </a:t>
            </a:r>
            <a:r>
              <a:rPr lang="ja-JP" altLang="en-US" sz="2800" strike="sngStrike">
                <a:solidFill>
                  <a:schemeClr val="bg1"/>
                </a:solidFill>
              </a:rPr>
              <a:t>してみよう</a:t>
            </a:r>
            <a:endParaRPr lang="en-US" altLang="ja-JP" sz="2800" strike="sngStrike" dirty="0">
              <a:solidFill>
                <a:schemeClr val="bg1"/>
              </a:solidFill>
            </a:endParaRPr>
          </a:p>
          <a:p>
            <a:r>
              <a:rPr lang="en-US" altLang="ja-JP" sz="2800" strike="sngStrike" dirty="0">
                <a:solidFill>
                  <a:schemeClr val="bg1"/>
                </a:solidFill>
              </a:rPr>
              <a:t>git push</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pull</a:t>
            </a:r>
            <a:r>
              <a:rPr lang="ja-JP" altLang="en-US" sz="2800" strike="sngStrike">
                <a:solidFill>
                  <a:schemeClr val="bg1"/>
                </a:solidFill>
              </a:rPr>
              <a:t> してみよう</a:t>
            </a:r>
            <a:endParaRPr kumimoji="1" lang="en-US" altLang="ja-JP" sz="2800" strike="sngStrike" dirty="0">
              <a:solidFill>
                <a:schemeClr val="bg1"/>
              </a:solidFill>
            </a:endParaRPr>
          </a:p>
          <a:p>
            <a:r>
              <a:rPr kumimoji="1" lang="en-US" altLang="ja-JP" sz="2800" strike="sngStrike" dirty="0">
                <a:solidFill>
                  <a:schemeClr val="bg1"/>
                </a:solidFill>
              </a:rPr>
              <a:t>pull request </a:t>
            </a:r>
            <a:r>
              <a:rPr kumimoji="1" lang="ja-JP" altLang="en-US" sz="2800" strike="sngStrike">
                <a:solidFill>
                  <a:schemeClr val="bg1"/>
                </a:solidFill>
              </a:rPr>
              <a:t>を建ててみる</a:t>
            </a:r>
            <a:endParaRPr kumimoji="1" lang="en-US" altLang="ja-JP" sz="2800" strike="sngStrike" dirty="0">
              <a:solidFill>
                <a:schemeClr val="bg1"/>
              </a:solidFill>
            </a:endParaRPr>
          </a:p>
          <a:p>
            <a:r>
              <a:rPr lang="en-US" altLang="ja-JP" sz="2800" dirty="0">
                <a:solidFill>
                  <a:schemeClr val="bg1"/>
                </a:solidFill>
              </a:rPr>
              <a:t>pull request</a:t>
            </a:r>
            <a:r>
              <a:rPr lang="ja-JP" altLang="en-US" sz="2800">
                <a:solidFill>
                  <a:schemeClr val="bg1"/>
                </a:solidFill>
              </a:rPr>
              <a:t>に対して</a:t>
            </a:r>
            <a:r>
              <a:rPr lang="en-US" altLang="ja-JP" sz="2800" dirty="0">
                <a:solidFill>
                  <a:schemeClr val="bg1"/>
                </a:solidFill>
              </a:rPr>
              <a:t>review</a:t>
            </a:r>
            <a:r>
              <a:rPr lang="ja-JP" altLang="en-US" sz="2800">
                <a:solidFill>
                  <a:schemeClr val="bg1"/>
                </a:solidFill>
              </a:rPr>
              <a:t>してみる</a:t>
            </a:r>
            <a:endParaRPr lang="en-US" altLang="ja-JP" sz="2800"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12245118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a:t>
            </a:r>
            <a:r>
              <a:rPr lang="ja-JP" altLang="en-US">
                <a:solidFill>
                  <a:schemeClr val="bg1"/>
                </a:solidFill>
              </a:rPr>
              <a:t>に対して</a:t>
            </a:r>
            <a:r>
              <a:rPr lang="en-US" altLang="ja-JP" dirty="0">
                <a:solidFill>
                  <a:schemeClr val="bg1"/>
                </a:solidFill>
              </a:rPr>
              <a:t>review</a:t>
            </a:r>
            <a:r>
              <a:rPr lang="ja-JP" altLang="en-US">
                <a:solidFill>
                  <a:schemeClr val="bg1"/>
                </a:solidFill>
              </a:rPr>
              <a:t>してみる</a:t>
            </a:r>
            <a:endParaRPr lang="en-US" altLang="ja-JP" dirty="0">
              <a:solidFill>
                <a:schemeClr val="bg1"/>
              </a:solidFill>
            </a:endParaRPr>
          </a:p>
        </p:txBody>
      </p:sp>
      <p:pic>
        <p:nvPicPr>
          <p:cNvPr id="5" name="コンテンツ プレースホルダー 4">
            <a:extLst>
              <a:ext uri="{FF2B5EF4-FFF2-40B4-BE49-F238E27FC236}">
                <a16:creationId xmlns:a16="http://schemas.microsoft.com/office/drawing/2014/main" id="{6C5E6DEC-0AD8-2E41-B032-CEA5C6428477}"/>
              </a:ext>
            </a:extLst>
          </p:cNvPr>
          <p:cNvPicPr>
            <a:picLocks noGrp="1" noChangeAspect="1"/>
          </p:cNvPicPr>
          <p:nvPr>
            <p:ph idx="1"/>
          </p:nvPr>
        </p:nvPicPr>
        <p:blipFill>
          <a:blip r:embed="rId2"/>
          <a:stretch>
            <a:fillRect/>
          </a:stretch>
        </p:blipFill>
        <p:spPr>
          <a:xfrm>
            <a:off x="2831783" y="2141538"/>
            <a:ext cx="5839459" cy="3649662"/>
          </a:xfrm>
        </p:spPr>
      </p:pic>
      <p:pic>
        <p:nvPicPr>
          <p:cNvPr id="4" name="図 3">
            <a:extLst>
              <a:ext uri="{FF2B5EF4-FFF2-40B4-BE49-F238E27FC236}">
                <a16:creationId xmlns:a16="http://schemas.microsoft.com/office/drawing/2014/main" id="{85CCD6D6-6885-DE44-9B78-817019CF6A14}"/>
              </a:ext>
            </a:extLst>
          </p:cNvPr>
          <p:cNvPicPr>
            <a:picLocks noChangeAspect="1"/>
          </p:cNvPicPr>
          <p:nvPr/>
        </p:nvPicPr>
        <p:blipFill>
          <a:blip r:embed="rId3"/>
          <a:stretch>
            <a:fillRect/>
          </a:stretch>
        </p:blipFill>
        <p:spPr>
          <a:xfrm>
            <a:off x="5317066" y="3244707"/>
            <a:ext cx="2167467" cy="848925"/>
          </a:xfrm>
          <a:prstGeom prst="rect">
            <a:avLst/>
          </a:prstGeom>
          <a:ln w="19050">
            <a:solidFill>
              <a:schemeClr val="accent1"/>
            </a:solidFill>
          </a:ln>
        </p:spPr>
      </p:pic>
    </p:spTree>
    <p:extLst>
      <p:ext uri="{BB962C8B-B14F-4D97-AF65-F5344CB8AC3E}">
        <p14:creationId xmlns:p14="http://schemas.microsoft.com/office/powerpoint/2010/main" val="9752848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4CA28978-44FA-9546-9ACF-E96E827BBCAE}"/>
              </a:ext>
            </a:extLst>
          </p:cNvPr>
          <p:cNvPicPr>
            <a:picLocks noGrp="1" noChangeAspect="1"/>
          </p:cNvPicPr>
          <p:nvPr>
            <p:ph idx="1"/>
          </p:nvPr>
        </p:nvPicPr>
        <p:blipFill>
          <a:blip r:embed="rId2"/>
          <a:stretch>
            <a:fillRect/>
          </a:stretch>
        </p:blipFill>
        <p:spPr>
          <a:xfrm>
            <a:off x="2831783" y="2141538"/>
            <a:ext cx="5839459" cy="3649662"/>
          </a:xfrm>
        </p:spPr>
      </p:pic>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a:t>
            </a:r>
            <a:r>
              <a:rPr lang="ja-JP" altLang="en-US">
                <a:solidFill>
                  <a:schemeClr val="bg1"/>
                </a:solidFill>
              </a:rPr>
              <a:t>に対して</a:t>
            </a:r>
            <a:r>
              <a:rPr lang="en-US" altLang="ja-JP" dirty="0">
                <a:solidFill>
                  <a:schemeClr val="bg1"/>
                </a:solidFill>
              </a:rPr>
              <a:t>review</a:t>
            </a:r>
            <a:r>
              <a:rPr lang="ja-JP" altLang="en-US">
                <a:solidFill>
                  <a:schemeClr val="bg1"/>
                </a:solidFill>
              </a:rPr>
              <a:t>してみる</a:t>
            </a:r>
            <a:endParaRPr lang="en-US" altLang="ja-JP" dirty="0">
              <a:solidFill>
                <a:schemeClr val="bg1"/>
              </a:solidFill>
            </a:endParaRPr>
          </a:p>
        </p:txBody>
      </p:sp>
    </p:spTree>
    <p:extLst>
      <p:ext uri="{BB962C8B-B14F-4D97-AF65-F5344CB8AC3E}">
        <p14:creationId xmlns:p14="http://schemas.microsoft.com/office/powerpoint/2010/main" val="5864576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pull request</a:t>
            </a:r>
            <a:r>
              <a:rPr lang="ja-JP" altLang="en-US">
                <a:solidFill>
                  <a:schemeClr val="bg1"/>
                </a:solidFill>
              </a:rPr>
              <a:t>に対して</a:t>
            </a:r>
            <a:r>
              <a:rPr lang="en-US" altLang="ja-JP" dirty="0">
                <a:solidFill>
                  <a:schemeClr val="bg1"/>
                </a:solidFill>
              </a:rPr>
              <a:t>review</a:t>
            </a:r>
            <a:r>
              <a:rPr lang="ja-JP" altLang="en-US">
                <a:solidFill>
                  <a:schemeClr val="bg1"/>
                </a:solidFill>
              </a:rPr>
              <a:t>してみる</a:t>
            </a:r>
            <a:endParaRPr lang="en-US" altLang="ja-JP" dirty="0">
              <a:solidFill>
                <a:schemeClr val="bg1"/>
              </a:solidFill>
            </a:endParaRPr>
          </a:p>
        </p:txBody>
      </p:sp>
      <p:pic>
        <p:nvPicPr>
          <p:cNvPr id="6" name="コンテンツ プレースホルダー 5">
            <a:extLst>
              <a:ext uri="{FF2B5EF4-FFF2-40B4-BE49-F238E27FC236}">
                <a16:creationId xmlns:a16="http://schemas.microsoft.com/office/drawing/2014/main" id="{12C965CF-AA6A-6C44-AC0D-B6B8763B7467}"/>
              </a:ext>
            </a:extLst>
          </p:cNvPr>
          <p:cNvPicPr>
            <a:picLocks noGrp="1" noChangeAspect="1"/>
          </p:cNvPicPr>
          <p:nvPr>
            <p:ph idx="1"/>
          </p:nvPr>
        </p:nvPicPr>
        <p:blipFill>
          <a:blip r:embed="rId2"/>
          <a:stretch>
            <a:fillRect/>
          </a:stretch>
        </p:blipFill>
        <p:spPr>
          <a:xfrm>
            <a:off x="2831783" y="2141538"/>
            <a:ext cx="5839459" cy="3649662"/>
          </a:xfrm>
        </p:spPr>
      </p:pic>
    </p:spTree>
    <p:extLst>
      <p:ext uri="{BB962C8B-B14F-4D97-AF65-F5344CB8AC3E}">
        <p14:creationId xmlns:p14="http://schemas.microsoft.com/office/powerpoint/2010/main" val="22307758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strike="sngStrike" dirty="0">
                <a:solidFill>
                  <a:schemeClr val="bg1"/>
                </a:solidFill>
              </a:rPr>
              <a:t>git clone</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status</a:t>
            </a:r>
            <a:r>
              <a:rPr lang="ja-JP" altLang="en-US" sz="2800" strike="sngStrike">
                <a:solidFill>
                  <a:schemeClr val="bg1"/>
                </a:solidFill>
              </a:rPr>
              <a:t> を使ってみよう</a:t>
            </a:r>
            <a:endParaRPr lang="en-US" altLang="ja-JP" sz="2800" strike="sngStrike" dirty="0">
              <a:solidFill>
                <a:schemeClr val="bg1"/>
              </a:solidFill>
            </a:endParaRPr>
          </a:p>
          <a:p>
            <a:r>
              <a:rPr lang="en-US" altLang="ja-JP" sz="2800" strike="sngStrike" dirty="0">
                <a:solidFill>
                  <a:schemeClr val="bg1"/>
                </a:solidFill>
              </a:rPr>
              <a:t>git branch </a:t>
            </a:r>
            <a:r>
              <a:rPr lang="ja-JP" altLang="en-US" sz="2800" strike="sngStrike">
                <a:solidFill>
                  <a:schemeClr val="bg1"/>
                </a:solidFill>
              </a:rPr>
              <a:t>してみよう</a:t>
            </a:r>
            <a:endParaRPr lang="en-US" altLang="ja-JP" sz="2800" strike="sngStrike" dirty="0">
              <a:solidFill>
                <a:schemeClr val="bg1"/>
              </a:solidFill>
            </a:endParaRPr>
          </a:p>
          <a:p>
            <a:r>
              <a:rPr lang="ja-JP" altLang="en-US" sz="2800" strike="sngStrike">
                <a:solidFill>
                  <a:schemeClr val="bg1"/>
                </a:solidFill>
              </a:rPr>
              <a:t>変更を加えてみよう</a:t>
            </a:r>
            <a:endParaRPr lang="en-US" altLang="ja-JP" sz="2800" strike="sngStrike" dirty="0">
              <a:solidFill>
                <a:schemeClr val="bg1"/>
              </a:solidFill>
            </a:endParaRPr>
          </a:p>
          <a:p>
            <a:r>
              <a:rPr lang="en-US" altLang="ja-JP" sz="2800" strike="sngStrike" dirty="0">
                <a:solidFill>
                  <a:schemeClr val="bg1"/>
                </a:solidFill>
              </a:rPr>
              <a:t>git add </a:t>
            </a:r>
            <a:r>
              <a:rPr lang="ja-JP" altLang="en-US" sz="2800" strike="sngStrike">
                <a:solidFill>
                  <a:schemeClr val="bg1"/>
                </a:solidFill>
              </a:rPr>
              <a:t>してみよう</a:t>
            </a:r>
            <a:endParaRPr lang="en-US" altLang="ja-JP" sz="2800" strike="sngStrike"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strike="sngStrike" dirty="0">
                <a:solidFill>
                  <a:schemeClr val="bg1"/>
                </a:solidFill>
              </a:rPr>
              <a:t>git commit </a:t>
            </a:r>
            <a:r>
              <a:rPr lang="ja-JP" altLang="en-US" sz="2800" strike="sngStrike">
                <a:solidFill>
                  <a:schemeClr val="bg1"/>
                </a:solidFill>
              </a:rPr>
              <a:t>してみよう</a:t>
            </a:r>
            <a:endParaRPr lang="en-US" altLang="ja-JP" sz="2800" strike="sngStrike" dirty="0">
              <a:solidFill>
                <a:schemeClr val="bg1"/>
              </a:solidFill>
            </a:endParaRPr>
          </a:p>
          <a:p>
            <a:r>
              <a:rPr lang="en-US" altLang="ja-JP" sz="2800" strike="sngStrike" dirty="0">
                <a:solidFill>
                  <a:schemeClr val="bg1"/>
                </a:solidFill>
              </a:rPr>
              <a:t>git push</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pull</a:t>
            </a:r>
            <a:r>
              <a:rPr lang="ja-JP" altLang="en-US" sz="2800" strike="sngStrike">
                <a:solidFill>
                  <a:schemeClr val="bg1"/>
                </a:solidFill>
              </a:rPr>
              <a:t> してみよう</a:t>
            </a:r>
            <a:endParaRPr kumimoji="1" lang="en-US" altLang="ja-JP" sz="2800" strike="sngStrike" dirty="0">
              <a:solidFill>
                <a:schemeClr val="bg1"/>
              </a:solidFill>
            </a:endParaRPr>
          </a:p>
          <a:p>
            <a:r>
              <a:rPr kumimoji="1" lang="en-US" altLang="ja-JP" sz="2800" strike="sngStrike" dirty="0">
                <a:solidFill>
                  <a:schemeClr val="bg1"/>
                </a:solidFill>
              </a:rPr>
              <a:t>pull request </a:t>
            </a:r>
            <a:r>
              <a:rPr kumimoji="1" lang="ja-JP" altLang="en-US" sz="2800" strike="sngStrike">
                <a:solidFill>
                  <a:schemeClr val="bg1"/>
                </a:solidFill>
              </a:rPr>
              <a:t>を建ててみる</a:t>
            </a:r>
            <a:endParaRPr kumimoji="1" lang="en-US" altLang="ja-JP" sz="2800" strike="sngStrike" dirty="0">
              <a:solidFill>
                <a:schemeClr val="bg1"/>
              </a:solidFill>
            </a:endParaRPr>
          </a:p>
          <a:p>
            <a:r>
              <a:rPr lang="en-US" altLang="ja-JP" sz="2800" strike="sngStrike" dirty="0">
                <a:solidFill>
                  <a:schemeClr val="bg1"/>
                </a:solidFill>
              </a:rPr>
              <a:t>pull request</a:t>
            </a:r>
            <a:r>
              <a:rPr lang="ja-JP" altLang="en-US" sz="2800" strike="sngStrike">
                <a:solidFill>
                  <a:schemeClr val="bg1"/>
                </a:solidFill>
              </a:rPr>
              <a:t>に対して</a:t>
            </a:r>
            <a:r>
              <a:rPr lang="en-US" altLang="ja-JP" sz="2800" strike="sngStrike" dirty="0">
                <a:solidFill>
                  <a:schemeClr val="bg1"/>
                </a:solidFill>
              </a:rPr>
              <a:t>review</a:t>
            </a:r>
            <a:r>
              <a:rPr lang="ja-JP" altLang="en-US" sz="2800" strike="sngStrike">
                <a:solidFill>
                  <a:schemeClr val="bg1"/>
                </a:solidFill>
              </a:rPr>
              <a:t>してみる</a:t>
            </a:r>
            <a:endParaRPr lang="en-US" altLang="ja-JP" sz="2800" strike="sngStrike"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18962637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ja-JP" altLang="en-US">
                <a:solidFill>
                  <a:schemeClr val="bg1"/>
                </a:solidFill>
              </a:rPr>
              <a:t>マージしてみる</a:t>
            </a:r>
            <a:endParaRPr lang="en-US" altLang="ja-JP" dirty="0">
              <a:solidFill>
                <a:schemeClr val="bg1"/>
              </a:solidFill>
            </a:endParaRPr>
          </a:p>
        </p:txBody>
      </p:sp>
      <p:pic>
        <p:nvPicPr>
          <p:cNvPr id="7" name="コンテンツ プレースホルダー 6">
            <a:extLst>
              <a:ext uri="{FF2B5EF4-FFF2-40B4-BE49-F238E27FC236}">
                <a16:creationId xmlns:a16="http://schemas.microsoft.com/office/drawing/2014/main" id="{A1FBD160-1F79-6D40-B94D-4557AD4E4446}"/>
              </a:ext>
            </a:extLst>
          </p:cNvPr>
          <p:cNvPicPr>
            <a:picLocks noGrp="1" noChangeAspect="1"/>
          </p:cNvPicPr>
          <p:nvPr>
            <p:ph idx="1"/>
          </p:nvPr>
        </p:nvPicPr>
        <p:blipFill>
          <a:blip r:embed="rId2"/>
          <a:stretch>
            <a:fillRect/>
          </a:stretch>
        </p:blipFill>
        <p:spPr>
          <a:xfrm>
            <a:off x="2831783" y="2141538"/>
            <a:ext cx="5839459" cy="3649662"/>
          </a:xfrm>
        </p:spPr>
      </p:pic>
    </p:spTree>
    <p:extLst>
      <p:ext uri="{BB962C8B-B14F-4D97-AF65-F5344CB8AC3E}">
        <p14:creationId xmlns:p14="http://schemas.microsoft.com/office/powerpoint/2010/main" val="3979003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ja-JP" altLang="en-US">
                <a:solidFill>
                  <a:schemeClr val="bg1"/>
                </a:solidFill>
              </a:rPr>
              <a:t>マージしてみる</a:t>
            </a:r>
            <a:endParaRPr lang="en-US" altLang="ja-JP" dirty="0">
              <a:solidFill>
                <a:schemeClr val="bg1"/>
              </a:solidFill>
            </a:endParaRPr>
          </a:p>
        </p:txBody>
      </p:sp>
      <p:pic>
        <p:nvPicPr>
          <p:cNvPr id="6" name="コンテンツ プレースホルダー 5">
            <a:extLst>
              <a:ext uri="{FF2B5EF4-FFF2-40B4-BE49-F238E27FC236}">
                <a16:creationId xmlns:a16="http://schemas.microsoft.com/office/drawing/2014/main" id="{079912BE-53CA-934E-8AD0-01D2E80C5BDA}"/>
              </a:ext>
            </a:extLst>
          </p:cNvPr>
          <p:cNvPicPr>
            <a:picLocks noGrp="1" noChangeAspect="1"/>
          </p:cNvPicPr>
          <p:nvPr>
            <p:ph idx="1"/>
          </p:nvPr>
        </p:nvPicPr>
        <p:blipFill>
          <a:blip r:embed="rId2"/>
          <a:stretch>
            <a:fillRect/>
          </a:stretch>
        </p:blipFill>
        <p:spPr>
          <a:xfrm>
            <a:off x="2831783" y="2141538"/>
            <a:ext cx="5839459" cy="3649662"/>
          </a:xfrm>
        </p:spPr>
      </p:pic>
    </p:spTree>
    <p:extLst>
      <p:ext uri="{BB962C8B-B14F-4D97-AF65-F5344CB8AC3E}">
        <p14:creationId xmlns:p14="http://schemas.microsoft.com/office/powerpoint/2010/main" val="7333195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ja-JP" altLang="en-US">
                <a:solidFill>
                  <a:schemeClr val="bg1"/>
                </a:solidFill>
              </a:rPr>
              <a:t>マージしてみる</a:t>
            </a:r>
            <a:endParaRPr lang="en-US" altLang="ja-JP" dirty="0">
              <a:solidFill>
                <a:schemeClr val="bg1"/>
              </a:solidFill>
            </a:endParaRPr>
          </a:p>
        </p:txBody>
      </p:sp>
      <p:pic>
        <p:nvPicPr>
          <p:cNvPr id="7" name="コンテンツ プレースホルダー 6">
            <a:extLst>
              <a:ext uri="{FF2B5EF4-FFF2-40B4-BE49-F238E27FC236}">
                <a16:creationId xmlns:a16="http://schemas.microsoft.com/office/drawing/2014/main" id="{FAD40643-5CB7-7545-8A4E-D82B022E9E3B}"/>
              </a:ext>
            </a:extLst>
          </p:cNvPr>
          <p:cNvPicPr>
            <a:picLocks noGrp="1" noChangeAspect="1"/>
          </p:cNvPicPr>
          <p:nvPr>
            <p:ph idx="1"/>
          </p:nvPr>
        </p:nvPicPr>
        <p:blipFill>
          <a:blip r:embed="rId2"/>
          <a:stretch>
            <a:fillRect/>
          </a:stretch>
        </p:blipFill>
        <p:spPr>
          <a:xfrm>
            <a:off x="2831783" y="2141538"/>
            <a:ext cx="5839459" cy="3649662"/>
          </a:xfrm>
        </p:spPr>
      </p:pic>
    </p:spTree>
    <p:extLst>
      <p:ext uri="{BB962C8B-B14F-4D97-AF65-F5344CB8AC3E}">
        <p14:creationId xmlns:p14="http://schemas.microsoft.com/office/powerpoint/2010/main" val="30298534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strike="sngStrike" dirty="0">
                <a:solidFill>
                  <a:schemeClr val="bg1"/>
                </a:solidFill>
              </a:rPr>
              <a:t>git clone</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status</a:t>
            </a:r>
            <a:r>
              <a:rPr lang="ja-JP" altLang="en-US" sz="2800" strike="sngStrike">
                <a:solidFill>
                  <a:schemeClr val="bg1"/>
                </a:solidFill>
              </a:rPr>
              <a:t> を使ってみよう</a:t>
            </a:r>
            <a:endParaRPr lang="en-US" altLang="ja-JP" sz="2800" strike="sngStrike" dirty="0">
              <a:solidFill>
                <a:schemeClr val="bg1"/>
              </a:solidFill>
            </a:endParaRPr>
          </a:p>
          <a:p>
            <a:r>
              <a:rPr lang="en-US" altLang="ja-JP" sz="2800" strike="sngStrike" dirty="0">
                <a:solidFill>
                  <a:schemeClr val="bg1"/>
                </a:solidFill>
              </a:rPr>
              <a:t>git branch </a:t>
            </a:r>
            <a:r>
              <a:rPr lang="ja-JP" altLang="en-US" sz="2800" strike="sngStrike">
                <a:solidFill>
                  <a:schemeClr val="bg1"/>
                </a:solidFill>
              </a:rPr>
              <a:t>してみよう</a:t>
            </a:r>
            <a:endParaRPr lang="en-US" altLang="ja-JP" sz="2800" strike="sngStrike" dirty="0">
              <a:solidFill>
                <a:schemeClr val="bg1"/>
              </a:solidFill>
            </a:endParaRPr>
          </a:p>
          <a:p>
            <a:r>
              <a:rPr lang="ja-JP" altLang="en-US" sz="2800" strike="sngStrike">
                <a:solidFill>
                  <a:schemeClr val="bg1"/>
                </a:solidFill>
              </a:rPr>
              <a:t>変更を加えてみよう</a:t>
            </a:r>
            <a:endParaRPr lang="en-US" altLang="ja-JP" sz="2800" strike="sngStrike" dirty="0">
              <a:solidFill>
                <a:schemeClr val="bg1"/>
              </a:solidFill>
            </a:endParaRPr>
          </a:p>
          <a:p>
            <a:r>
              <a:rPr lang="en-US" altLang="ja-JP" sz="2800" strike="sngStrike" dirty="0">
                <a:solidFill>
                  <a:schemeClr val="bg1"/>
                </a:solidFill>
              </a:rPr>
              <a:t>git add </a:t>
            </a:r>
            <a:r>
              <a:rPr lang="ja-JP" altLang="en-US" sz="2800" strike="sngStrike">
                <a:solidFill>
                  <a:schemeClr val="bg1"/>
                </a:solidFill>
              </a:rPr>
              <a:t>してみよう</a:t>
            </a:r>
            <a:endParaRPr lang="en-US" altLang="ja-JP" sz="2800" strike="sngStrike"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strike="sngStrike" dirty="0">
                <a:solidFill>
                  <a:schemeClr val="bg1"/>
                </a:solidFill>
              </a:rPr>
              <a:t>git commit </a:t>
            </a:r>
            <a:r>
              <a:rPr lang="ja-JP" altLang="en-US" sz="2800" strike="sngStrike">
                <a:solidFill>
                  <a:schemeClr val="bg1"/>
                </a:solidFill>
              </a:rPr>
              <a:t>してみよう</a:t>
            </a:r>
            <a:endParaRPr lang="en-US" altLang="ja-JP" sz="2800" strike="sngStrike" dirty="0">
              <a:solidFill>
                <a:schemeClr val="bg1"/>
              </a:solidFill>
            </a:endParaRPr>
          </a:p>
          <a:p>
            <a:r>
              <a:rPr lang="en-US" altLang="ja-JP" sz="2800" strike="sngStrike" dirty="0">
                <a:solidFill>
                  <a:schemeClr val="bg1"/>
                </a:solidFill>
              </a:rPr>
              <a:t>git push</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pull</a:t>
            </a:r>
            <a:r>
              <a:rPr lang="ja-JP" altLang="en-US" sz="2800" strike="sngStrike">
                <a:solidFill>
                  <a:schemeClr val="bg1"/>
                </a:solidFill>
              </a:rPr>
              <a:t> してみよう</a:t>
            </a:r>
            <a:endParaRPr kumimoji="1" lang="en-US" altLang="ja-JP" sz="2800" strike="sngStrike" dirty="0">
              <a:solidFill>
                <a:schemeClr val="bg1"/>
              </a:solidFill>
            </a:endParaRPr>
          </a:p>
          <a:p>
            <a:r>
              <a:rPr kumimoji="1" lang="en-US" altLang="ja-JP" sz="2800" strike="sngStrike" dirty="0">
                <a:solidFill>
                  <a:schemeClr val="bg1"/>
                </a:solidFill>
              </a:rPr>
              <a:t>pull request </a:t>
            </a:r>
            <a:r>
              <a:rPr kumimoji="1" lang="ja-JP" altLang="en-US" sz="2800" strike="sngStrike">
                <a:solidFill>
                  <a:schemeClr val="bg1"/>
                </a:solidFill>
              </a:rPr>
              <a:t>を建ててみる</a:t>
            </a:r>
            <a:endParaRPr kumimoji="1" lang="en-US" altLang="ja-JP" sz="2800" strike="sngStrike" dirty="0">
              <a:solidFill>
                <a:schemeClr val="bg1"/>
              </a:solidFill>
            </a:endParaRPr>
          </a:p>
          <a:p>
            <a:r>
              <a:rPr lang="en-US" altLang="ja-JP" sz="2800" strike="sngStrike" dirty="0">
                <a:solidFill>
                  <a:schemeClr val="bg1"/>
                </a:solidFill>
              </a:rPr>
              <a:t>pull request</a:t>
            </a:r>
            <a:r>
              <a:rPr lang="ja-JP" altLang="en-US" sz="2800" strike="sngStrike">
                <a:solidFill>
                  <a:schemeClr val="bg1"/>
                </a:solidFill>
              </a:rPr>
              <a:t>に対して</a:t>
            </a:r>
            <a:r>
              <a:rPr lang="en-US" altLang="ja-JP" sz="2800" strike="sngStrike" dirty="0">
                <a:solidFill>
                  <a:schemeClr val="bg1"/>
                </a:solidFill>
              </a:rPr>
              <a:t>review</a:t>
            </a:r>
            <a:r>
              <a:rPr lang="ja-JP" altLang="en-US" sz="2800" strike="sngStrike">
                <a:solidFill>
                  <a:schemeClr val="bg1"/>
                </a:solidFill>
              </a:rPr>
              <a:t>してみる</a:t>
            </a:r>
            <a:endParaRPr lang="en-US" altLang="ja-JP" sz="2800" strike="sngStrike" dirty="0">
              <a:solidFill>
                <a:schemeClr val="bg1"/>
              </a:solidFill>
            </a:endParaRPr>
          </a:p>
          <a:p>
            <a:r>
              <a:rPr kumimoji="1" lang="ja-JP" altLang="en-US" sz="2800" strike="sngStrike">
                <a:solidFill>
                  <a:schemeClr val="bg1"/>
                </a:solidFill>
              </a:rPr>
              <a:t>マージしてみる</a:t>
            </a:r>
            <a:endParaRPr kumimoji="1" lang="en-US" altLang="ja-JP" sz="2800" strike="sngStrike" dirty="0">
              <a:solidFill>
                <a:schemeClr val="bg1"/>
              </a:solidFill>
            </a:endParaRPr>
          </a:p>
        </p:txBody>
      </p:sp>
    </p:spTree>
    <p:extLst>
      <p:ext uri="{BB962C8B-B14F-4D97-AF65-F5344CB8AC3E}">
        <p14:creationId xmlns:p14="http://schemas.microsoft.com/office/powerpoint/2010/main" val="31025430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a:solidFill>
                  <a:schemeClr val="bg1"/>
                </a:solidFill>
              </a:rPr>
              <a:t>はじめに</a:t>
            </a:r>
            <a:endParaRPr lang="en-US" altLang="ja-JP" sz="3600" dirty="0">
              <a:solidFill>
                <a:schemeClr val="bg1"/>
              </a:solidFill>
            </a:endParaRPr>
          </a:p>
          <a:p>
            <a:r>
              <a:rPr kumimoji="1" lang="ja-JP" altLang="en-US" sz="3600">
                <a:solidFill>
                  <a:schemeClr val="bg1"/>
                </a:solidFill>
              </a:rPr>
              <a:t>概要</a:t>
            </a:r>
            <a:endParaRPr kumimoji="1" lang="en-US" altLang="ja-JP" sz="3600" dirty="0">
              <a:solidFill>
                <a:schemeClr val="bg1"/>
              </a:solidFill>
            </a:endParaRPr>
          </a:p>
          <a:p>
            <a:r>
              <a:rPr lang="ja-JP" altLang="en-US" sz="3600">
                <a:solidFill>
                  <a:schemeClr val="bg1"/>
                </a:solidFill>
              </a:rPr>
              <a:t>導入</a:t>
            </a:r>
            <a:endParaRPr lang="en-US" altLang="ja-JP" sz="3600" dirty="0">
              <a:solidFill>
                <a:schemeClr val="bg1"/>
              </a:solidFill>
            </a:endParaRPr>
          </a:p>
          <a:p>
            <a:r>
              <a:rPr kumimoji="1" lang="ja-JP" altLang="en-US" sz="3600">
                <a:solidFill>
                  <a:schemeClr val="bg1"/>
                </a:solidFill>
              </a:rPr>
              <a:t>実践</a:t>
            </a:r>
            <a:endParaRPr kumimoji="1" lang="en-US" altLang="ja-JP" sz="3600" dirty="0">
              <a:solidFill>
                <a:schemeClr val="bg1"/>
              </a:solidFill>
            </a:endParaRPr>
          </a:p>
          <a:p>
            <a:r>
              <a:rPr lang="ja-JP" altLang="en-US" sz="3600">
                <a:solidFill>
                  <a:schemeClr val="bg1"/>
                </a:solidFill>
              </a:rPr>
              <a:t>実践</a:t>
            </a:r>
            <a:r>
              <a:rPr lang="en-US" altLang="ja-JP" sz="3600" dirty="0">
                <a:solidFill>
                  <a:schemeClr val="bg1"/>
                </a:solidFill>
              </a:rPr>
              <a:t>2</a:t>
            </a:r>
          </a:p>
          <a:p>
            <a:r>
              <a:rPr kumimoji="1" lang="ja-JP" altLang="en-US" sz="3600">
                <a:solidFill>
                  <a:schemeClr val="bg1"/>
                </a:solidFill>
              </a:rPr>
              <a:t>実践</a:t>
            </a:r>
            <a:r>
              <a:rPr kumimoji="1" lang="en-US" altLang="ja-JP" sz="3600" dirty="0">
                <a:solidFill>
                  <a:schemeClr val="bg1"/>
                </a:solidFill>
              </a:rPr>
              <a:t>3</a:t>
            </a:r>
          </a:p>
        </p:txBody>
      </p:sp>
    </p:spTree>
    <p:extLst>
      <p:ext uri="{BB962C8B-B14F-4D97-AF65-F5344CB8AC3E}">
        <p14:creationId xmlns:p14="http://schemas.microsoft.com/office/powerpoint/2010/main" val="101966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en-US" altLang="ja-JP" dirty="0">
                <a:solidFill>
                  <a:schemeClr val="bg1"/>
                </a:solidFill>
              </a:rPr>
              <a:t>Git</a:t>
            </a:r>
            <a:r>
              <a:rPr kumimoji="1" lang="ja-JP" altLang="en-US">
                <a:solidFill>
                  <a:schemeClr val="bg1"/>
                </a:solidFill>
              </a:rPr>
              <a:t>とは</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20000"/>
          </a:bodyPr>
          <a:lstStyle/>
          <a:p>
            <a:pPr marL="0" indent="0">
              <a:buNone/>
            </a:pPr>
            <a:r>
              <a:rPr lang="ja-JP" altLang="en-US" sz="4400">
                <a:solidFill>
                  <a:schemeClr val="bg1"/>
                </a:solidFill>
              </a:rPr>
              <a:t>ソースコード</a:t>
            </a:r>
            <a:endParaRPr lang="en-US" altLang="ja-JP" sz="4400" dirty="0">
              <a:solidFill>
                <a:schemeClr val="bg1"/>
              </a:solidFill>
            </a:endParaRPr>
          </a:p>
          <a:p>
            <a:pPr marL="0" indent="0">
              <a:buNone/>
            </a:pPr>
            <a:endParaRPr lang="en-US" altLang="ja-JP" sz="4400" dirty="0">
              <a:solidFill>
                <a:schemeClr val="bg1"/>
              </a:solidFill>
            </a:endParaRPr>
          </a:p>
          <a:p>
            <a:pPr marL="0" indent="0">
              <a:buNone/>
            </a:pPr>
            <a:r>
              <a:rPr lang="ja-JP" altLang="en-US" sz="4400">
                <a:solidFill>
                  <a:schemeClr val="accent2"/>
                </a:solidFill>
              </a:rPr>
              <a:t>プログラミング言語</a:t>
            </a:r>
            <a:r>
              <a:rPr lang="ja-JP" altLang="en-US" sz="4400">
                <a:solidFill>
                  <a:schemeClr val="bg1"/>
                </a:solidFill>
              </a:rPr>
              <a:t>で書かれた、</a:t>
            </a:r>
            <a:br>
              <a:rPr lang="en-US" altLang="ja-JP" sz="4400" dirty="0">
                <a:solidFill>
                  <a:schemeClr val="bg1"/>
                </a:solidFill>
              </a:rPr>
            </a:br>
            <a:r>
              <a:rPr lang="ja-JP" altLang="en-US" sz="4400">
                <a:solidFill>
                  <a:schemeClr val="bg1"/>
                </a:solidFill>
              </a:rPr>
              <a:t>コンピュータプログラムである文字列</a:t>
            </a:r>
            <a:br>
              <a:rPr lang="en-US" altLang="ja-JP" sz="4400" dirty="0">
                <a:solidFill>
                  <a:schemeClr val="bg1"/>
                </a:solidFill>
              </a:rPr>
            </a:br>
            <a:r>
              <a:rPr lang="ja-JP" altLang="en-US" sz="4400">
                <a:solidFill>
                  <a:schemeClr val="bg1"/>
                </a:solidFill>
              </a:rPr>
              <a:t>（テキストないしテキストファイル）のこと</a:t>
            </a:r>
          </a:p>
        </p:txBody>
      </p:sp>
    </p:spTree>
    <p:extLst>
      <p:ext uri="{BB962C8B-B14F-4D97-AF65-F5344CB8AC3E}">
        <p14:creationId xmlns:p14="http://schemas.microsoft.com/office/powerpoint/2010/main" val="13195896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a:solidFill>
                  <a:schemeClr val="bg1"/>
                </a:solidFill>
              </a:rPr>
              <a:t>はじめに</a:t>
            </a:r>
            <a:endParaRPr lang="en-US" altLang="ja-JP" sz="3600" dirty="0">
              <a:solidFill>
                <a:schemeClr val="bg1"/>
              </a:solidFill>
            </a:endParaRPr>
          </a:p>
          <a:p>
            <a:r>
              <a:rPr kumimoji="1" lang="ja-JP" altLang="en-US" sz="3600">
                <a:solidFill>
                  <a:schemeClr val="bg1"/>
                </a:solidFill>
              </a:rPr>
              <a:t>概要</a:t>
            </a:r>
            <a:endParaRPr kumimoji="1" lang="en-US" altLang="ja-JP" sz="3600" dirty="0">
              <a:solidFill>
                <a:schemeClr val="bg1"/>
              </a:solidFill>
            </a:endParaRPr>
          </a:p>
          <a:p>
            <a:r>
              <a:rPr lang="ja-JP" altLang="en-US" sz="3600">
                <a:solidFill>
                  <a:schemeClr val="bg1"/>
                </a:solidFill>
              </a:rPr>
              <a:t>導入</a:t>
            </a:r>
            <a:endParaRPr lang="en-US" altLang="ja-JP" sz="3600" dirty="0">
              <a:solidFill>
                <a:schemeClr val="bg1"/>
              </a:solidFill>
            </a:endParaRPr>
          </a:p>
          <a:p>
            <a:r>
              <a:rPr kumimoji="1" lang="ja-JP" altLang="en-US" sz="3600">
                <a:solidFill>
                  <a:schemeClr val="bg1"/>
                </a:solidFill>
              </a:rPr>
              <a:t>実践</a:t>
            </a:r>
            <a:endParaRPr kumimoji="1" lang="en-US" altLang="ja-JP" sz="3600" dirty="0">
              <a:solidFill>
                <a:schemeClr val="bg1"/>
              </a:solidFill>
            </a:endParaRPr>
          </a:p>
          <a:p>
            <a:r>
              <a:rPr lang="ja-JP" altLang="en-US" sz="3600" b="1" u="sng">
                <a:solidFill>
                  <a:schemeClr val="bg1"/>
                </a:solidFill>
              </a:rPr>
              <a:t>実践</a:t>
            </a:r>
            <a:r>
              <a:rPr lang="en-US" altLang="ja-JP" sz="3600" b="1" u="sng" dirty="0">
                <a:solidFill>
                  <a:schemeClr val="bg1"/>
                </a:solidFill>
              </a:rPr>
              <a:t>2</a:t>
            </a:r>
          </a:p>
          <a:p>
            <a:r>
              <a:rPr kumimoji="1" lang="ja-JP" altLang="en-US" sz="3600">
                <a:solidFill>
                  <a:schemeClr val="bg1"/>
                </a:solidFill>
              </a:rPr>
              <a:t>実践</a:t>
            </a:r>
            <a:r>
              <a:rPr kumimoji="1" lang="en-US" altLang="ja-JP" sz="3600" dirty="0">
                <a:solidFill>
                  <a:schemeClr val="bg1"/>
                </a:solidFill>
              </a:rPr>
              <a:t>3</a:t>
            </a:r>
          </a:p>
        </p:txBody>
      </p:sp>
    </p:spTree>
    <p:extLst>
      <p:ext uri="{BB962C8B-B14F-4D97-AF65-F5344CB8AC3E}">
        <p14:creationId xmlns:p14="http://schemas.microsoft.com/office/powerpoint/2010/main" val="35085965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2</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fontScale="92500" lnSpcReduction="20000"/>
          </a:bodyPr>
          <a:lstStyle/>
          <a:p>
            <a:r>
              <a:rPr lang="ja-JP" altLang="en-US" sz="2800">
                <a:solidFill>
                  <a:schemeClr val="bg1"/>
                </a:solidFill>
              </a:rPr>
              <a:t>自分のリポジトリ作ってみよう</a:t>
            </a:r>
            <a:endParaRPr lang="en-US" altLang="ja-JP" sz="2800" dirty="0">
              <a:solidFill>
                <a:schemeClr val="bg1"/>
              </a:solidFill>
            </a:endParaRPr>
          </a:p>
          <a:p>
            <a:r>
              <a:rPr lang="en-US" altLang="ja-JP" sz="2800" dirty="0">
                <a:solidFill>
                  <a:schemeClr val="bg1"/>
                </a:solidFill>
              </a:rPr>
              <a:t>Markdown</a:t>
            </a:r>
            <a:r>
              <a:rPr lang="ja-JP" altLang="en-US" sz="2800">
                <a:solidFill>
                  <a:schemeClr val="bg1"/>
                </a:solidFill>
              </a:rPr>
              <a:t>記法で</a:t>
            </a:r>
            <a:r>
              <a:rPr lang="en-US" altLang="ja-JP" sz="2800" dirty="0">
                <a:solidFill>
                  <a:schemeClr val="bg1"/>
                </a:solidFill>
              </a:rPr>
              <a:t>Readme</a:t>
            </a:r>
            <a:r>
              <a:rPr lang="ja-JP" altLang="en-US" sz="2800">
                <a:solidFill>
                  <a:schemeClr val="bg1"/>
                </a:solidFill>
              </a:rPr>
              <a:t>をかっこよく書いてみよう</a:t>
            </a:r>
            <a:endParaRPr lang="en-US" altLang="ja-JP" sz="2800" dirty="0">
              <a:solidFill>
                <a:schemeClr val="bg1"/>
              </a:solidFill>
            </a:endParaRPr>
          </a:p>
          <a:p>
            <a:r>
              <a:rPr lang="ja-JP" altLang="en-US" sz="2800">
                <a:solidFill>
                  <a:schemeClr val="bg1"/>
                </a:solidFill>
              </a:rPr>
              <a:t>千羽胡蝶のリポジトリに</a:t>
            </a:r>
            <a:br>
              <a:rPr lang="en-US" altLang="ja-JP" sz="2800" dirty="0">
                <a:solidFill>
                  <a:schemeClr val="bg1"/>
                </a:solidFill>
              </a:rPr>
            </a:br>
            <a:r>
              <a:rPr lang="ja-JP" altLang="en-US" sz="2800">
                <a:solidFill>
                  <a:schemeClr val="bg1"/>
                </a:solidFill>
              </a:rPr>
              <a:t>参加しよう</a:t>
            </a:r>
            <a:endParaRPr lang="en-US" altLang="ja-JP" sz="2800" dirty="0">
              <a:solidFill>
                <a:schemeClr val="bg1"/>
              </a:solidFill>
            </a:endParaRPr>
          </a:p>
          <a:p>
            <a:r>
              <a:rPr lang="ja-JP" altLang="en-US" sz="2800">
                <a:solidFill>
                  <a:schemeClr val="bg1"/>
                </a:solidFill>
              </a:rPr>
              <a:t>千羽胡蝶のリポジトリを</a:t>
            </a:r>
            <a:br>
              <a:rPr lang="en-US" altLang="ja-JP" sz="2800" dirty="0">
                <a:solidFill>
                  <a:schemeClr val="bg1"/>
                </a:solidFill>
              </a:rPr>
            </a:br>
            <a:r>
              <a:rPr lang="ja-JP" altLang="en-US" sz="2800">
                <a:solidFill>
                  <a:schemeClr val="bg1"/>
                </a:solidFill>
              </a:rPr>
              <a:t>ブランチ切って編集してみよう</a:t>
            </a:r>
            <a:endParaRPr lang="en-US" altLang="ja-JP" sz="2800"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fontScale="92500" lnSpcReduction="20000"/>
          </a:bodyPr>
          <a:lstStyle/>
          <a:p>
            <a:r>
              <a:rPr kumimoji="1" lang="ja-JP" altLang="en-US" sz="2800">
                <a:solidFill>
                  <a:schemeClr val="bg1"/>
                </a:solidFill>
              </a:rPr>
              <a:t>千羽胡蝶のリポジトリで</a:t>
            </a:r>
            <a:br>
              <a:rPr kumimoji="1" lang="en-US" altLang="ja-JP" sz="2800" dirty="0">
                <a:solidFill>
                  <a:schemeClr val="bg1"/>
                </a:solidFill>
              </a:rPr>
            </a:br>
            <a:r>
              <a:rPr kumimoji="1" lang="en-US" altLang="ja-JP" sz="2800" dirty="0">
                <a:solidFill>
                  <a:schemeClr val="bg1"/>
                </a:solidFill>
              </a:rPr>
              <a:t>pull request</a:t>
            </a:r>
            <a:r>
              <a:rPr kumimoji="1" lang="ja-JP" altLang="en-US" sz="2800">
                <a:solidFill>
                  <a:schemeClr val="bg1"/>
                </a:solidFill>
              </a:rPr>
              <a:t>を建てて，</a:t>
            </a:r>
            <a:br>
              <a:rPr kumimoji="1" lang="en-US" altLang="ja-JP" sz="2800" dirty="0">
                <a:solidFill>
                  <a:schemeClr val="bg1"/>
                </a:solidFill>
              </a:rPr>
            </a:br>
            <a:r>
              <a:rPr kumimoji="1" lang="ja-JP" altLang="en-US" sz="2800">
                <a:solidFill>
                  <a:schemeClr val="bg1"/>
                </a:solidFill>
              </a:rPr>
              <a:t>先輩にレビューさせよう</a:t>
            </a:r>
            <a:endParaRPr kumimoji="1" lang="en-US" altLang="ja-JP" sz="2800" dirty="0">
              <a:solidFill>
                <a:schemeClr val="bg1"/>
              </a:solidFill>
            </a:endParaRPr>
          </a:p>
          <a:p>
            <a:r>
              <a:rPr lang="ja-JP" altLang="en-US" sz="2800">
                <a:solidFill>
                  <a:schemeClr val="bg1"/>
                </a:solidFill>
              </a:rPr>
              <a:t>先輩のレビューに対して改善してみよう</a:t>
            </a:r>
            <a:endParaRPr lang="en-US" altLang="ja-JP" sz="2800" dirty="0">
              <a:solidFill>
                <a:schemeClr val="bg1"/>
              </a:solidFill>
            </a:endParaRPr>
          </a:p>
          <a:p>
            <a:r>
              <a:rPr kumimoji="1" lang="ja-JP" altLang="en-US" sz="2800">
                <a:solidFill>
                  <a:schemeClr val="bg1"/>
                </a:solidFill>
              </a:rPr>
              <a:t>千羽胡蝶でマージしてみよう</a:t>
            </a:r>
            <a:endParaRPr kumimoji="1" lang="en-US" altLang="ja-JP" sz="2800" dirty="0">
              <a:solidFill>
                <a:schemeClr val="bg1"/>
              </a:solidFill>
            </a:endParaRPr>
          </a:p>
        </p:txBody>
      </p:sp>
    </p:spTree>
    <p:extLst>
      <p:ext uri="{BB962C8B-B14F-4D97-AF65-F5344CB8AC3E}">
        <p14:creationId xmlns:p14="http://schemas.microsoft.com/office/powerpoint/2010/main" val="9787922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2</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fontScale="92500" lnSpcReduction="20000"/>
          </a:bodyPr>
          <a:lstStyle/>
          <a:p>
            <a:r>
              <a:rPr lang="ja-JP" altLang="en-US" sz="2800" strike="sngStrike">
                <a:solidFill>
                  <a:schemeClr val="bg1"/>
                </a:solidFill>
              </a:rPr>
              <a:t>自分のリポジトリ作ってみよう</a:t>
            </a:r>
            <a:endParaRPr lang="en-US" altLang="ja-JP" sz="2800" strike="sngStrike" dirty="0">
              <a:solidFill>
                <a:schemeClr val="bg1"/>
              </a:solidFill>
            </a:endParaRPr>
          </a:p>
          <a:p>
            <a:r>
              <a:rPr lang="en-US" altLang="ja-JP" sz="2800" dirty="0">
                <a:solidFill>
                  <a:schemeClr val="bg1"/>
                </a:solidFill>
              </a:rPr>
              <a:t>Markdown</a:t>
            </a:r>
            <a:r>
              <a:rPr lang="ja-JP" altLang="en-US" sz="2800">
                <a:solidFill>
                  <a:schemeClr val="bg1"/>
                </a:solidFill>
              </a:rPr>
              <a:t>記法で</a:t>
            </a:r>
            <a:r>
              <a:rPr lang="en-US" altLang="ja-JP" sz="2800" dirty="0">
                <a:solidFill>
                  <a:schemeClr val="bg1"/>
                </a:solidFill>
              </a:rPr>
              <a:t>Readme</a:t>
            </a:r>
            <a:r>
              <a:rPr lang="ja-JP" altLang="en-US" sz="2800">
                <a:solidFill>
                  <a:schemeClr val="bg1"/>
                </a:solidFill>
              </a:rPr>
              <a:t>をかっこよく書いてみよう</a:t>
            </a:r>
            <a:endParaRPr lang="en-US" altLang="ja-JP" sz="2800" dirty="0">
              <a:solidFill>
                <a:schemeClr val="bg1"/>
              </a:solidFill>
            </a:endParaRPr>
          </a:p>
          <a:p>
            <a:r>
              <a:rPr lang="ja-JP" altLang="en-US" sz="2800">
                <a:solidFill>
                  <a:schemeClr val="bg1"/>
                </a:solidFill>
              </a:rPr>
              <a:t>千羽胡蝶のリポジトリに</a:t>
            </a:r>
            <a:br>
              <a:rPr lang="en-US" altLang="ja-JP" sz="2800" dirty="0">
                <a:solidFill>
                  <a:schemeClr val="bg1"/>
                </a:solidFill>
              </a:rPr>
            </a:br>
            <a:r>
              <a:rPr lang="ja-JP" altLang="en-US" sz="2800">
                <a:solidFill>
                  <a:schemeClr val="bg1"/>
                </a:solidFill>
              </a:rPr>
              <a:t>参加しよう</a:t>
            </a:r>
            <a:endParaRPr lang="en-US" altLang="ja-JP" sz="2800" dirty="0">
              <a:solidFill>
                <a:schemeClr val="bg1"/>
              </a:solidFill>
            </a:endParaRPr>
          </a:p>
          <a:p>
            <a:r>
              <a:rPr lang="ja-JP" altLang="en-US" sz="2800">
                <a:solidFill>
                  <a:schemeClr val="bg1"/>
                </a:solidFill>
              </a:rPr>
              <a:t>千羽胡蝶のリポジトリを</a:t>
            </a:r>
            <a:br>
              <a:rPr lang="en-US" altLang="ja-JP" sz="2800" dirty="0">
                <a:solidFill>
                  <a:schemeClr val="bg1"/>
                </a:solidFill>
              </a:rPr>
            </a:br>
            <a:r>
              <a:rPr lang="ja-JP" altLang="en-US" sz="2800">
                <a:solidFill>
                  <a:schemeClr val="bg1"/>
                </a:solidFill>
              </a:rPr>
              <a:t>ブランチ切って編集してみよう</a:t>
            </a:r>
            <a:endParaRPr lang="en-US" altLang="ja-JP" sz="2800"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fontScale="92500" lnSpcReduction="20000"/>
          </a:bodyPr>
          <a:lstStyle/>
          <a:p>
            <a:r>
              <a:rPr kumimoji="1" lang="ja-JP" altLang="en-US" sz="2800">
                <a:solidFill>
                  <a:schemeClr val="bg1"/>
                </a:solidFill>
              </a:rPr>
              <a:t>千羽胡蝶のリポジトリで</a:t>
            </a:r>
            <a:br>
              <a:rPr kumimoji="1" lang="en-US" altLang="ja-JP" sz="2800" dirty="0">
                <a:solidFill>
                  <a:schemeClr val="bg1"/>
                </a:solidFill>
              </a:rPr>
            </a:br>
            <a:r>
              <a:rPr kumimoji="1" lang="en-US" altLang="ja-JP" sz="2800" dirty="0">
                <a:solidFill>
                  <a:schemeClr val="bg1"/>
                </a:solidFill>
              </a:rPr>
              <a:t>pull request</a:t>
            </a:r>
            <a:r>
              <a:rPr kumimoji="1" lang="ja-JP" altLang="en-US" sz="2800">
                <a:solidFill>
                  <a:schemeClr val="bg1"/>
                </a:solidFill>
              </a:rPr>
              <a:t>を建てて，</a:t>
            </a:r>
            <a:br>
              <a:rPr kumimoji="1" lang="en-US" altLang="ja-JP" sz="2800" dirty="0">
                <a:solidFill>
                  <a:schemeClr val="bg1"/>
                </a:solidFill>
              </a:rPr>
            </a:br>
            <a:r>
              <a:rPr kumimoji="1" lang="ja-JP" altLang="en-US" sz="2800">
                <a:solidFill>
                  <a:schemeClr val="bg1"/>
                </a:solidFill>
              </a:rPr>
              <a:t>先輩にレビューさせよう</a:t>
            </a:r>
            <a:endParaRPr kumimoji="1" lang="en-US" altLang="ja-JP" sz="2800" dirty="0">
              <a:solidFill>
                <a:schemeClr val="bg1"/>
              </a:solidFill>
            </a:endParaRPr>
          </a:p>
          <a:p>
            <a:r>
              <a:rPr lang="ja-JP" altLang="en-US" sz="2800">
                <a:solidFill>
                  <a:schemeClr val="bg1"/>
                </a:solidFill>
              </a:rPr>
              <a:t>先輩のレビューに対して改善してみよう</a:t>
            </a:r>
            <a:endParaRPr lang="en-US" altLang="ja-JP" sz="2800" dirty="0">
              <a:solidFill>
                <a:schemeClr val="bg1"/>
              </a:solidFill>
            </a:endParaRPr>
          </a:p>
          <a:p>
            <a:r>
              <a:rPr kumimoji="1" lang="ja-JP" altLang="en-US" sz="2800">
                <a:solidFill>
                  <a:schemeClr val="bg1"/>
                </a:solidFill>
              </a:rPr>
              <a:t>千羽胡蝶でマージしてみよう</a:t>
            </a:r>
            <a:endParaRPr kumimoji="1" lang="en-US" altLang="ja-JP" sz="2800" dirty="0">
              <a:solidFill>
                <a:schemeClr val="bg1"/>
              </a:solidFill>
            </a:endParaRPr>
          </a:p>
        </p:txBody>
      </p:sp>
    </p:spTree>
    <p:extLst>
      <p:ext uri="{BB962C8B-B14F-4D97-AF65-F5344CB8AC3E}">
        <p14:creationId xmlns:p14="http://schemas.microsoft.com/office/powerpoint/2010/main" val="35599015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2</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fontScale="92500" lnSpcReduction="20000"/>
          </a:bodyPr>
          <a:lstStyle/>
          <a:p>
            <a:r>
              <a:rPr lang="ja-JP" altLang="en-US" sz="2800" strike="sngStrike">
                <a:solidFill>
                  <a:schemeClr val="bg1"/>
                </a:solidFill>
              </a:rPr>
              <a:t>自分のリポジトリ作ってみよう</a:t>
            </a:r>
            <a:endParaRPr lang="en-US" altLang="ja-JP" sz="2800" strike="sngStrike" dirty="0">
              <a:solidFill>
                <a:schemeClr val="bg1"/>
              </a:solidFill>
            </a:endParaRPr>
          </a:p>
          <a:p>
            <a:r>
              <a:rPr lang="en-US" altLang="ja-JP" sz="2800" strike="sngStrike" dirty="0">
                <a:solidFill>
                  <a:schemeClr val="bg1"/>
                </a:solidFill>
              </a:rPr>
              <a:t>Markdown</a:t>
            </a:r>
            <a:r>
              <a:rPr lang="ja-JP" altLang="en-US" sz="2800" strike="sngStrike">
                <a:solidFill>
                  <a:schemeClr val="bg1"/>
                </a:solidFill>
              </a:rPr>
              <a:t>記法で</a:t>
            </a:r>
            <a:r>
              <a:rPr lang="en-US" altLang="ja-JP" sz="2800" strike="sngStrike" dirty="0">
                <a:solidFill>
                  <a:schemeClr val="bg1"/>
                </a:solidFill>
              </a:rPr>
              <a:t>Readme</a:t>
            </a:r>
            <a:r>
              <a:rPr lang="ja-JP" altLang="en-US" sz="2800" strike="sngStrike">
                <a:solidFill>
                  <a:schemeClr val="bg1"/>
                </a:solidFill>
              </a:rPr>
              <a:t>をかっこよく書いてみよう</a:t>
            </a:r>
            <a:endParaRPr lang="en-US" altLang="ja-JP" sz="2800" strike="sngStrike" dirty="0">
              <a:solidFill>
                <a:schemeClr val="bg1"/>
              </a:solidFill>
            </a:endParaRPr>
          </a:p>
          <a:p>
            <a:r>
              <a:rPr lang="ja-JP" altLang="en-US" sz="2800">
                <a:solidFill>
                  <a:schemeClr val="bg1"/>
                </a:solidFill>
              </a:rPr>
              <a:t>千羽胡蝶のリポジトリに</a:t>
            </a:r>
            <a:br>
              <a:rPr lang="en-US" altLang="ja-JP" sz="2800" dirty="0">
                <a:solidFill>
                  <a:schemeClr val="bg1"/>
                </a:solidFill>
              </a:rPr>
            </a:br>
            <a:r>
              <a:rPr lang="ja-JP" altLang="en-US" sz="2800">
                <a:solidFill>
                  <a:schemeClr val="bg1"/>
                </a:solidFill>
              </a:rPr>
              <a:t>参加しよう</a:t>
            </a:r>
            <a:endParaRPr lang="en-US" altLang="ja-JP" sz="2800" dirty="0">
              <a:solidFill>
                <a:schemeClr val="bg1"/>
              </a:solidFill>
            </a:endParaRPr>
          </a:p>
          <a:p>
            <a:r>
              <a:rPr lang="ja-JP" altLang="en-US" sz="2800">
                <a:solidFill>
                  <a:schemeClr val="bg1"/>
                </a:solidFill>
              </a:rPr>
              <a:t>千羽胡蝶のリポジトリを</a:t>
            </a:r>
            <a:br>
              <a:rPr lang="en-US" altLang="ja-JP" sz="2800" dirty="0">
                <a:solidFill>
                  <a:schemeClr val="bg1"/>
                </a:solidFill>
              </a:rPr>
            </a:br>
            <a:r>
              <a:rPr lang="ja-JP" altLang="en-US" sz="2800">
                <a:solidFill>
                  <a:schemeClr val="bg1"/>
                </a:solidFill>
              </a:rPr>
              <a:t>ブランチ切って編集してみよう</a:t>
            </a:r>
            <a:endParaRPr lang="en-US" altLang="ja-JP" sz="2800"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fontScale="92500" lnSpcReduction="20000"/>
          </a:bodyPr>
          <a:lstStyle/>
          <a:p>
            <a:r>
              <a:rPr kumimoji="1" lang="ja-JP" altLang="en-US" sz="2800">
                <a:solidFill>
                  <a:schemeClr val="bg1"/>
                </a:solidFill>
              </a:rPr>
              <a:t>千羽胡蝶のリポジトリで</a:t>
            </a:r>
            <a:br>
              <a:rPr kumimoji="1" lang="en-US" altLang="ja-JP" sz="2800" dirty="0">
                <a:solidFill>
                  <a:schemeClr val="bg1"/>
                </a:solidFill>
              </a:rPr>
            </a:br>
            <a:r>
              <a:rPr kumimoji="1" lang="en-US" altLang="ja-JP" sz="2800" dirty="0">
                <a:solidFill>
                  <a:schemeClr val="bg1"/>
                </a:solidFill>
              </a:rPr>
              <a:t>pull request</a:t>
            </a:r>
            <a:r>
              <a:rPr kumimoji="1" lang="ja-JP" altLang="en-US" sz="2800">
                <a:solidFill>
                  <a:schemeClr val="bg1"/>
                </a:solidFill>
              </a:rPr>
              <a:t>を建てて，</a:t>
            </a:r>
            <a:br>
              <a:rPr kumimoji="1" lang="en-US" altLang="ja-JP" sz="2800" dirty="0">
                <a:solidFill>
                  <a:schemeClr val="bg1"/>
                </a:solidFill>
              </a:rPr>
            </a:br>
            <a:r>
              <a:rPr kumimoji="1" lang="ja-JP" altLang="en-US" sz="2800">
                <a:solidFill>
                  <a:schemeClr val="bg1"/>
                </a:solidFill>
              </a:rPr>
              <a:t>先輩にレビューさせよう</a:t>
            </a:r>
            <a:endParaRPr kumimoji="1" lang="en-US" altLang="ja-JP" sz="2800" dirty="0">
              <a:solidFill>
                <a:schemeClr val="bg1"/>
              </a:solidFill>
            </a:endParaRPr>
          </a:p>
          <a:p>
            <a:r>
              <a:rPr lang="ja-JP" altLang="en-US" sz="2800">
                <a:solidFill>
                  <a:schemeClr val="bg1"/>
                </a:solidFill>
              </a:rPr>
              <a:t>先輩のレビューに対して改善してみよう</a:t>
            </a:r>
            <a:endParaRPr lang="en-US" altLang="ja-JP" sz="2800" dirty="0">
              <a:solidFill>
                <a:schemeClr val="bg1"/>
              </a:solidFill>
            </a:endParaRPr>
          </a:p>
          <a:p>
            <a:r>
              <a:rPr kumimoji="1" lang="ja-JP" altLang="en-US" sz="2800">
                <a:solidFill>
                  <a:schemeClr val="bg1"/>
                </a:solidFill>
              </a:rPr>
              <a:t>千羽胡蝶でマージしてみよう</a:t>
            </a:r>
            <a:endParaRPr kumimoji="1" lang="en-US" altLang="ja-JP" sz="2800" dirty="0">
              <a:solidFill>
                <a:schemeClr val="bg1"/>
              </a:solidFill>
            </a:endParaRPr>
          </a:p>
        </p:txBody>
      </p:sp>
    </p:spTree>
    <p:extLst>
      <p:ext uri="{BB962C8B-B14F-4D97-AF65-F5344CB8AC3E}">
        <p14:creationId xmlns:p14="http://schemas.microsoft.com/office/powerpoint/2010/main" val="7705484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2</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fontScale="92500" lnSpcReduction="20000"/>
          </a:bodyPr>
          <a:lstStyle/>
          <a:p>
            <a:r>
              <a:rPr lang="ja-JP" altLang="en-US" sz="2800" strike="sngStrike">
                <a:solidFill>
                  <a:schemeClr val="bg1"/>
                </a:solidFill>
              </a:rPr>
              <a:t>自分のリポジトリ作ってみよう</a:t>
            </a:r>
            <a:endParaRPr lang="en-US" altLang="ja-JP" sz="2800" strike="sngStrike" dirty="0">
              <a:solidFill>
                <a:schemeClr val="bg1"/>
              </a:solidFill>
            </a:endParaRPr>
          </a:p>
          <a:p>
            <a:r>
              <a:rPr lang="en-US" altLang="ja-JP" sz="2800" strike="sngStrike" dirty="0">
                <a:solidFill>
                  <a:schemeClr val="bg1"/>
                </a:solidFill>
              </a:rPr>
              <a:t>Markdown</a:t>
            </a:r>
            <a:r>
              <a:rPr lang="ja-JP" altLang="en-US" sz="2800" strike="sngStrike">
                <a:solidFill>
                  <a:schemeClr val="bg1"/>
                </a:solidFill>
              </a:rPr>
              <a:t>記法で</a:t>
            </a:r>
            <a:r>
              <a:rPr lang="en-US" altLang="ja-JP" sz="2800" strike="sngStrike" dirty="0">
                <a:solidFill>
                  <a:schemeClr val="bg1"/>
                </a:solidFill>
              </a:rPr>
              <a:t>Readme</a:t>
            </a:r>
            <a:r>
              <a:rPr lang="ja-JP" altLang="en-US" sz="2800" strike="sngStrike">
                <a:solidFill>
                  <a:schemeClr val="bg1"/>
                </a:solidFill>
              </a:rPr>
              <a:t>をかっこよく書いてみよう</a:t>
            </a:r>
            <a:endParaRPr lang="en-US" altLang="ja-JP" sz="2800" strike="sngStrike" dirty="0">
              <a:solidFill>
                <a:schemeClr val="bg1"/>
              </a:solidFill>
            </a:endParaRPr>
          </a:p>
          <a:p>
            <a:r>
              <a:rPr lang="ja-JP" altLang="en-US" sz="2800" strike="sngStrike">
                <a:solidFill>
                  <a:schemeClr val="bg1"/>
                </a:solidFill>
              </a:rPr>
              <a:t>千羽胡蝶のリポジトリに</a:t>
            </a:r>
            <a:br>
              <a:rPr lang="en-US" altLang="ja-JP" sz="2800" strike="sngStrike" dirty="0">
                <a:solidFill>
                  <a:schemeClr val="bg1"/>
                </a:solidFill>
              </a:rPr>
            </a:br>
            <a:r>
              <a:rPr lang="ja-JP" altLang="en-US" sz="2800" strike="sngStrike">
                <a:solidFill>
                  <a:schemeClr val="bg1"/>
                </a:solidFill>
              </a:rPr>
              <a:t>参加しよう</a:t>
            </a:r>
            <a:endParaRPr lang="en-US" altLang="ja-JP" sz="2800" strike="sngStrike" dirty="0">
              <a:solidFill>
                <a:schemeClr val="bg1"/>
              </a:solidFill>
            </a:endParaRPr>
          </a:p>
          <a:p>
            <a:r>
              <a:rPr lang="ja-JP" altLang="en-US" sz="2800">
                <a:solidFill>
                  <a:schemeClr val="bg1"/>
                </a:solidFill>
              </a:rPr>
              <a:t>千羽胡蝶のリポジトリを</a:t>
            </a:r>
            <a:br>
              <a:rPr lang="en-US" altLang="ja-JP" sz="2800" dirty="0">
                <a:solidFill>
                  <a:schemeClr val="bg1"/>
                </a:solidFill>
              </a:rPr>
            </a:br>
            <a:r>
              <a:rPr lang="ja-JP" altLang="en-US" sz="2800">
                <a:solidFill>
                  <a:schemeClr val="bg1"/>
                </a:solidFill>
              </a:rPr>
              <a:t>ブランチ切って編集してみよう</a:t>
            </a:r>
            <a:endParaRPr lang="en-US" altLang="ja-JP" sz="2800"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fontScale="92500" lnSpcReduction="20000"/>
          </a:bodyPr>
          <a:lstStyle/>
          <a:p>
            <a:r>
              <a:rPr kumimoji="1" lang="ja-JP" altLang="en-US" sz="2800">
                <a:solidFill>
                  <a:schemeClr val="bg1"/>
                </a:solidFill>
              </a:rPr>
              <a:t>千羽胡蝶のリポジトリで</a:t>
            </a:r>
            <a:br>
              <a:rPr kumimoji="1" lang="en-US" altLang="ja-JP" sz="2800" dirty="0">
                <a:solidFill>
                  <a:schemeClr val="bg1"/>
                </a:solidFill>
              </a:rPr>
            </a:br>
            <a:r>
              <a:rPr kumimoji="1" lang="en-US" altLang="ja-JP" sz="2800" dirty="0">
                <a:solidFill>
                  <a:schemeClr val="bg1"/>
                </a:solidFill>
              </a:rPr>
              <a:t>pull request</a:t>
            </a:r>
            <a:r>
              <a:rPr kumimoji="1" lang="ja-JP" altLang="en-US" sz="2800">
                <a:solidFill>
                  <a:schemeClr val="bg1"/>
                </a:solidFill>
              </a:rPr>
              <a:t>を建てて，</a:t>
            </a:r>
            <a:br>
              <a:rPr kumimoji="1" lang="en-US" altLang="ja-JP" sz="2800" dirty="0">
                <a:solidFill>
                  <a:schemeClr val="bg1"/>
                </a:solidFill>
              </a:rPr>
            </a:br>
            <a:r>
              <a:rPr kumimoji="1" lang="ja-JP" altLang="en-US" sz="2800">
                <a:solidFill>
                  <a:schemeClr val="bg1"/>
                </a:solidFill>
              </a:rPr>
              <a:t>先輩にレビューさせよう</a:t>
            </a:r>
            <a:endParaRPr kumimoji="1" lang="en-US" altLang="ja-JP" sz="2800" dirty="0">
              <a:solidFill>
                <a:schemeClr val="bg1"/>
              </a:solidFill>
            </a:endParaRPr>
          </a:p>
          <a:p>
            <a:r>
              <a:rPr lang="ja-JP" altLang="en-US" sz="2800">
                <a:solidFill>
                  <a:schemeClr val="bg1"/>
                </a:solidFill>
              </a:rPr>
              <a:t>先輩のレビューに対して改善してみよう</a:t>
            </a:r>
            <a:endParaRPr lang="en-US" altLang="ja-JP" sz="2800" dirty="0">
              <a:solidFill>
                <a:schemeClr val="bg1"/>
              </a:solidFill>
            </a:endParaRPr>
          </a:p>
          <a:p>
            <a:r>
              <a:rPr kumimoji="1" lang="ja-JP" altLang="en-US" sz="2800">
                <a:solidFill>
                  <a:schemeClr val="bg1"/>
                </a:solidFill>
              </a:rPr>
              <a:t>千羽胡蝶でマージしてみよう</a:t>
            </a:r>
            <a:endParaRPr kumimoji="1" lang="en-US" altLang="ja-JP" sz="2800" dirty="0">
              <a:solidFill>
                <a:schemeClr val="bg1"/>
              </a:solidFill>
            </a:endParaRPr>
          </a:p>
        </p:txBody>
      </p:sp>
    </p:spTree>
    <p:extLst>
      <p:ext uri="{BB962C8B-B14F-4D97-AF65-F5344CB8AC3E}">
        <p14:creationId xmlns:p14="http://schemas.microsoft.com/office/powerpoint/2010/main" val="13852564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2</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fontScale="92500" lnSpcReduction="20000"/>
          </a:bodyPr>
          <a:lstStyle/>
          <a:p>
            <a:r>
              <a:rPr lang="ja-JP" altLang="en-US" sz="2800" strike="sngStrike">
                <a:solidFill>
                  <a:schemeClr val="bg1"/>
                </a:solidFill>
              </a:rPr>
              <a:t>自分のリポジトリ作ってみよう</a:t>
            </a:r>
            <a:endParaRPr lang="en-US" altLang="ja-JP" sz="2800" strike="sngStrike" dirty="0">
              <a:solidFill>
                <a:schemeClr val="bg1"/>
              </a:solidFill>
            </a:endParaRPr>
          </a:p>
          <a:p>
            <a:r>
              <a:rPr lang="en-US" altLang="ja-JP" sz="2800" strike="sngStrike" dirty="0">
                <a:solidFill>
                  <a:schemeClr val="bg1"/>
                </a:solidFill>
              </a:rPr>
              <a:t>Markdown</a:t>
            </a:r>
            <a:r>
              <a:rPr lang="ja-JP" altLang="en-US" sz="2800" strike="sngStrike">
                <a:solidFill>
                  <a:schemeClr val="bg1"/>
                </a:solidFill>
              </a:rPr>
              <a:t>記法で</a:t>
            </a:r>
            <a:r>
              <a:rPr lang="en-US" altLang="ja-JP" sz="2800" strike="sngStrike" dirty="0">
                <a:solidFill>
                  <a:schemeClr val="bg1"/>
                </a:solidFill>
              </a:rPr>
              <a:t>Readme</a:t>
            </a:r>
            <a:r>
              <a:rPr lang="ja-JP" altLang="en-US" sz="2800" strike="sngStrike">
                <a:solidFill>
                  <a:schemeClr val="bg1"/>
                </a:solidFill>
              </a:rPr>
              <a:t>をかっこよく書いてみよう</a:t>
            </a:r>
            <a:endParaRPr lang="en-US" altLang="ja-JP" sz="2800" strike="sngStrike" dirty="0">
              <a:solidFill>
                <a:schemeClr val="bg1"/>
              </a:solidFill>
            </a:endParaRPr>
          </a:p>
          <a:p>
            <a:r>
              <a:rPr lang="ja-JP" altLang="en-US" sz="2800" strike="sngStrike">
                <a:solidFill>
                  <a:schemeClr val="bg1"/>
                </a:solidFill>
              </a:rPr>
              <a:t>千羽胡蝶のリポジトリに</a:t>
            </a:r>
            <a:br>
              <a:rPr lang="en-US" altLang="ja-JP" sz="2800" strike="sngStrike" dirty="0">
                <a:solidFill>
                  <a:schemeClr val="bg1"/>
                </a:solidFill>
              </a:rPr>
            </a:br>
            <a:r>
              <a:rPr lang="ja-JP" altLang="en-US" sz="2800" strike="sngStrike">
                <a:solidFill>
                  <a:schemeClr val="bg1"/>
                </a:solidFill>
              </a:rPr>
              <a:t>参加しよう</a:t>
            </a:r>
            <a:endParaRPr lang="en-US" altLang="ja-JP" sz="2800" strike="sngStrike" dirty="0">
              <a:solidFill>
                <a:schemeClr val="bg1"/>
              </a:solidFill>
            </a:endParaRPr>
          </a:p>
          <a:p>
            <a:r>
              <a:rPr lang="ja-JP" altLang="en-US" sz="2800" strike="sngStrike">
                <a:solidFill>
                  <a:schemeClr val="bg1"/>
                </a:solidFill>
              </a:rPr>
              <a:t>千羽胡蝶のリポジトリを</a:t>
            </a:r>
            <a:br>
              <a:rPr lang="en-US" altLang="ja-JP" sz="2800" strike="sngStrike" dirty="0">
                <a:solidFill>
                  <a:schemeClr val="bg1"/>
                </a:solidFill>
              </a:rPr>
            </a:br>
            <a:r>
              <a:rPr lang="ja-JP" altLang="en-US" sz="2800" strike="sngStrike">
                <a:solidFill>
                  <a:schemeClr val="bg1"/>
                </a:solidFill>
              </a:rPr>
              <a:t>ブランチ切って編集してみよう</a:t>
            </a:r>
            <a:endParaRPr lang="en-US" altLang="ja-JP" sz="2800" strike="sngStrike"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fontScale="92500" lnSpcReduction="20000"/>
          </a:bodyPr>
          <a:lstStyle/>
          <a:p>
            <a:r>
              <a:rPr kumimoji="1" lang="ja-JP" altLang="en-US" sz="2800">
                <a:solidFill>
                  <a:schemeClr val="bg1"/>
                </a:solidFill>
              </a:rPr>
              <a:t>千羽胡蝶のリポジトリで</a:t>
            </a:r>
            <a:br>
              <a:rPr kumimoji="1" lang="en-US" altLang="ja-JP" sz="2800" dirty="0">
                <a:solidFill>
                  <a:schemeClr val="bg1"/>
                </a:solidFill>
              </a:rPr>
            </a:br>
            <a:r>
              <a:rPr kumimoji="1" lang="en-US" altLang="ja-JP" sz="2800" dirty="0">
                <a:solidFill>
                  <a:schemeClr val="bg1"/>
                </a:solidFill>
              </a:rPr>
              <a:t>pull request</a:t>
            </a:r>
            <a:r>
              <a:rPr kumimoji="1" lang="ja-JP" altLang="en-US" sz="2800">
                <a:solidFill>
                  <a:schemeClr val="bg1"/>
                </a:solidFill>
              </a:rPr>
              <a:t>を建てて，</a:t>
            </a:r>
            <a:br>
              <a:rPr kumimoji="1" lang="en-US" altLang="ja-JP" sz="2800" dirty="0">
                <a:solidFill>
                  <a:schemeClr val="bg1"/>
                </a:solidFill>
              </a:rPr>
            </a:br>
            <a:r>
              <a:rPr kumimoji="1" lang="ja-JP" altLang="en-US" sz="2800">
                <a:solidFill>
                  <a:schemeClr val="bg1"/>
                </a:solidFill>
              </a:rPr>
              <a:t>先輩にレビューさせよう</a:t>
            </a:r>
            <a:endParaRPr kumimoji="1" lang="en-US" altLang="ja-JP" sz="2800" dirty="0">
              <a:solidFill>
                <a:schemeClr val="bg1"/>
              </a:solidFill>
            </a:endParaRPr>
          </a:p>
          <a:p>
            <a:r>
              <a:rPr lang="ja-JP" altLang="en-US" sz="2800">
                <a:solidFill>
                  <a:schemeClr val="bg1"/>
                </a:solidFill>
              </a:rPr>
              <a:t>先輩のレビューに対して改善してみよう</a:t>
            </a:r>
            <a:endParaRPr lang="en-US" altLang="ja-JP" sz="2800" dirty="0">
              <a:solidFill>
                <a:schemeClr val="bg1"/>
              </a:solidFill>
            </a:endParaRPr>
          </a:p>
          <a:p>
            <a:r>
              <a:rPr kumimoji="1" lang="ja-JP" altLang="en-US" sz="2800">
                <a:solidFill>
                  <a:schemeClr val="bg1"/>
                </a:solidFill>
              </a:rPr>
              <a:t>千羽胡蝶でマージしてみよう</a:t>
            </a:r>
            <a:endParaRPr kumimoji="1" lang="en-US" altLang="ja-JP" sz="2800" dirty="0">
              <a:solidFill>
                <a:schemeClr val="bg1"/>
              </a:solidFill>
            </a:endParaRPr>
          </a:p>
        </p:txBody>
      </p:sp>
    </p:spTree>
    <p:extLst>
      <p:ext uri="{BB962C8B-B14F-4D97-AF65-F5344CB8AC3E}">
        <p14:creationId xmlns:p14="http://schemas.microsoft.com/office/powerpoint/2010/main" val="28066553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2</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fontScale="92500" lnSpcReduction="20000"/>
          </a:bodyPr>
          <a:lstStyle/>
          <a:p>
            <a:r>
              <a:rPr lang="ja-JP" altLang="en-US" sz="2800" strike="sngStrike">
                <a:solidFill>
                  <a:schemeClr val="bg1"/>
                </a:solidFill>
              </a:rPr>
              <a:t>自分のリポジトリ作ってみよう</a:t>
            </a:r>
            <a:endParaRPr lang="en-US" altLang="ja-JP" sz="2800" strike="sngStrike" dirty="0">
              <a:solidFill>
                <a:schemeClr val="bg1"/>
              </a:solidFill>
            </a:endParaRPr>
          </a:p>
          <a:p>
            <a:r>
              <a:rPr lang="en-US" altLang="ja-JP" sz="2800" strike="sngStrike" dirty="0">
                <a:solidFill>
                  <a:schemeClr val="bg1"/>
                </a:solidFill>
              </a:rPr>
              <a:t>Markdown</a:t>
            </a:r>
            <a:r>
              <a:rPr lang="ja-JP" altLang="en-US" sz="2800" strike="sngStrike">
                <a:solidFill>
                  <a:schemeClr val="bg1"/>
                </a:solidFill>
              </a:rPr>
              <a:t>記法で</a:t>
            </a:r>
            <a:r>
              <a:rPr lang="en-US" altLang="ja-JP" sz="2800" strike="sngStrike" dirty="0">
                <a:solidFill>
                  <a:schemeClr val="bg1"/>
                </a:solidFill>
              </a:rPr>
              <a:t>Readme</a:t>
            </a:r>
            <a:r>
              <a:rPr lang="ja-JP" altLang="en-US" sz="2800" strike="sngStrike">
                <a:solidFill>
                  <a:schemeClr val="bg1"/>
                </a:solidFill>
              </a:rPr>
              <a:t>をかっこよく書いてみよう</a:t>
            </a:r>
            <a:endParaRPr lang="en-US" altLang="ja-JP" sz="2800" strike="sngStrike" dirty="0">
              <a:solidFill>
                <a:schemeClr val="bg1"/>
              </a:solidFill>
            </a:endParaRPr>
          </a:p>
          <a:p>
            <a:r>
              <a:rPr lang="ja-JP" altLang="en-US" sz="2800" strike="sngStrike">
                <a:solidFill>
                  <a:schemeClr val="bg1"/>
                </a:solidFill>
              </a:rPr>
              <a:t>千羽胡蝶のリポジトリに</a:t>
            </a:r>
            <a:br>
              <a:rPr lang="en-US" altLang="ja-JP" sz="2800" strike="sngStrike" dirty="0">
                <a:solidFill>
                  <a:schemeClr val="bg1"/>
                </a:solidFill>
              </a:rPr>
            </a:br>
            <a:r>
              <a:rPr lang="ja-JP" altLang="en-US" sz="2800" strike="sngStrike">
                <a:solidFill>
                  <a:schemeClr val="bg1"/>
                </a:solidFill>
              </a:rPr>
              <a:t>参加しよう</a:t>
            </a:r>
            <a:endParaRPr lang="en-US" altLang="ja-JP" sz="2800" strike="sngStrike" dirty="0">
              <a:solidFill>
                <a:schemeClr val="bg1"/>
              </a:solidFill>
            </a:endParaRPr>
          </a:p>
          <a:p>
            <a:r>
              <a:rPr lang="ja-JP" altLang="en-US" sz="2800" strike="sngStrike">
                <a:solidFill>
                  <a:schemeClr val="bg1"/>
                </a:solidFill>
              </a:rPr>
              <a:t>千羽胡蝶のリポジトリを</a:t>
            </a:r>
            <a:br>
              <a:rPr lang="en-US" altLang="ja-JP" sz="2800" strike="sngStrike" dirty="0">
                <a:solidFill>
                  <a:schemeClr val="bg1"/>
                </a:solidFill>
              </a:rPr>
            </a:br>
            <a:r>
              <a:rPr lang="ja-JP" altLang="en-US" sz="2800" strike="sngStrike">
                <a:solidFill>
                  <a:schemeClr val="bg1"/>
                </a:solidFill>
              </a:rPr>
              <a:t>ブランチ切って編集してみよう</a:t>
            </a:r>
            <a:endParaRPr lang="en-US" altLang="ja-JP" sz="2800" strike="sngStrike"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fontScale="92500" lnSpcReduction="20000"/>
          </a:bodyPr>
          <a:lstStyle/>
          <a:p>
            <a:r>
              <a:rPr kumimoji="1" lang="ja-JP" altLang="en-US" sz="2800" strike="sngStrike">
                <a:solidFill>
                  <a:schemeClr val="bg1"/>
                </a:solidFill>
              </a:rPr>
              <a:t>千羽胡蝶のリポジトリで</a:t>
            </a:r>
            <a:br>
              <a:rPr kumimoji="1" lang="en-US" altLang="ja-JP" sz="2800" strike="sngStrike" dirty="0">
                <a:solidFill>
                  <a:schemeClr val="bg1"/>
                </a:solidFill>
              </a:rPr>
            </a:br>
            <a:r>
              <a:rPr kumimoji="1" lang="en-US" altLang="ja-JP" sz="2800" strike="sngStrike" dirty="0">
                <a:solidFill>
                  <a:schemeClr val="bg1"/>
                </a:solidFill>
              </a:rPr>
              <a:t>pull request</a:t>
            </a:r>
            <a:r>
              <a:rPr kumimoji="1" lang="ja-JP" altLang="en-US" sz="2800" strike="sngStrike">
                <a:solidFill>
                  <a:schemeClr val="bg1"/>
                </a:solidFill>
              </a:rPr>
              <a:t>を建てて，</a:t>
            </a:r>
            <a:br>
              <a:rPr kumimoji="1" lang="en-US" altLang="ja-JP" sz="2800" strike="sngStrike" dirty="0">
                <a:solidFill>
                  <a:schemeClr val="bg1"/>
                </a:solidFill>
              </a:rPr>
            </a:br>
            <a:r>
              <a:rPr kumimoji="1" lang="ja-JP" altLang="en-US" sz="2800" strike="sngStrike">
                <a:solidFill>
                  <a:schemeClr val="bg1"/>
                </a:solidFill>
              </a:rPr>
              <a:t>先輩にレビューさせよう</a:t>
            </a:r>
            <a:endParaRPr kumimoji="1" lang="en-US" altLang="ja-JP" sz="2800" strike="sngStrike" dirty="0">
              <a:solidFill>
                <a:schemeClr val="bg1"/>
              </a:solidFill>
            </a:endParaRPr>
          </a:p>
          <a:p>
            <a:r>
              <a:rPr lang="ja-JP" altLang="en-US" sz="2800">
                <a:solidFill>
                  <a:schemeClr val="bg1"/>
                </a:solidFill>
              </a:rPr>
              <a:t>先輩のレビューに対して改善してみよう</a:t>
            </a:r>
            <a:endParaRPr lang="en-US" altLang="ja-JP" sz="2800" dirty="0">
              <a:solidFill>
                <a:schemeClr val="bg1"/>
              </a:solidFill>
            </a:endParaRPr>
          </a:p>
          <a:p>
            <a:r>
              <a:rPr kumimoji="1" lang="ja-JP" altLang="en-US" sz="2800">
                <a:solidFill>
                  <a:schemeClr val="bg1"/>
                </a:solidFill>
              </a:rPr>
              <a:t>千羽胡蝶でマージしてみよう</a:t>
            </a:r>
            <a:endParaRPr kumimoji="1" lang="en-US" altLang="ja-JP" sz="2800" dirty="0">
              <a:solidFill>
                <a:schemeClr val="bg1"/>
              </a:solidFill>
            </a:endParaRPr>
          </a:p>
        </p:txBody>
      </p:sp>
    </p:spTree>
    <p:extLst>
      <p:ext uri="{BB962C8B-B14F-4D97-AF65-F5344CB8AC3E}">
        <p14:creationId xmlns:p14="http://schemas.microsoft.com/office/powerpoint/2010/main" val="40106761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2</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fontScale="92500" lnSpcReduction="20000"/>
          </a:bodyPr>
          <a:lstStyle/>
          <a:p>
            <a:r>
              <a:rPr lang="ja-JP" altLang="en-US" sz="2800" strike="sngStrike">
                <a:solidFill>
                  <a:schemeClr val="bg1"/>
                </a:solidFill>
              </a:rPr>
              <a:t>自分のリポジトリ作ってみよう</a:t>
            </a:r>
            <a:endParaRPr lang="en-US" altLang="ja-JP" sz="2800" strike="sngStrike" dirty="0">
              <a:solidFill>
                <a:schemeClr val="bg1"/>
              </a:solidFill>
            </a:endParaRPr>
          </a:p>
          <a:p>
            <a:r>
              <a:rPr lang="en-US" altLang="ja-JP" sz="2800" strike="sngStrike" dirty="0">
                <a:solidFill>
                  <a:schemeClr val="bg1"/>
                </a:solidFill>
              </a:rPr>
              <a:t>Markdown</a:t>
            </a:r>
            <a:r>
              <a:rPr lang="ja-JP" altLang="en-US" sz="2800" strike="sngStrike">
                <a:solidFill>
                  <a:schemeClr val="bg1"/>
                </a:solidFill>
              </a:rPr>
              <a:t>記法で</a:t>
            </a:r>
            <a:r>
              <a:rPr lang="en-US" altLang="ja-JP" sz="2800" strike="sngStrike" dirty="0">
                <a:solidFill>
                  <a:schemeClr val="bg1"/>
                </a:solidFill>
              </a:rPr>
              <a:t>Readme</a:t>
            </a:r>
            <a:r>
              <a:rPr lang="ja-JP" altLang="en-US" sz="2800" strike="sngStrike">
                <a:solidFill>
                  <a:schemeClr val="bg1"/>
                </a:solidFill>
              </a:rPr>
              <a:t>をかっこよく書いてみよう</a:t>
            </a:r>
            <a:endParaRPr lang="en-US" altLang="ja-JP" sz="2800" strike="sngStrike" dirty="0">
              <a:solidFill>
                <a:schemeClr val="bg1"/>
              </a:solidFill>
            </a:endParaRPr>
          </a:p>
          <a:p>
            <a:r>
              <a:rPr lang="ja-JP" altLang="en-US" sz="2800" strike="sngStrike">
                <a:solidFill>
                  <a:schemeClr val="bg1"/>
                </a:solidFill>
              </a:rPr>
              <a:t>千羽胡蝶のリポジトリに</a:t>
            </a:r>
            <a:br>
              <a:rPr lang="en-US" altLang="ja-JP" sz="2800" strike="sngStrike" dirty="0">
                <a:solidFill>
                  <a:schemeClr val="bg1"/>
                </a:solidFill>
              </a:rPr>
            </a:br>
            <a:r>
              <a:rPr lang="ja-JP" altLang="en-US" sz="2800" strike="sngStrike">
                <a:solidFill>
                  <a:schemeClr val="bg1"/>
                </a:solidFill>
              </a:rPr>
              <a:t>参加しよう</a:t>
            </a:r>
            <a:endParaRPr lang="en-US" altLang="ja-JP" sz="2800" strike="sngStrike" dirty="0">
              <a:solidFill>
                <a:schemeClr val="bg1"/>
              </a:solidFill>
            </a:endParaRPr>
          </a:p>
          <a:p>
            <a:r>
              <a:rPr lang="ja-JP" altLang="en-US" sz="2800" strike="sngStrike">
                <a:solidFill>
                  <a:schemeClr val="bg1"/>
                </a:solidFill>
              </a:rPr>
              <a:t>千羽胡蝶のリポジトリを</a:t>
            </a:r>
            <a:br>
              <a:rPr lang="en-US" altLang="ja-JP" sz="2800" strike="sngStrike" dirty="0">
                <a:solidFill>
                  <a:schemeClr val="bg1"/>
                </a:solidFill>
              </a:rPr>
            </a:br>
            <a:r>
              <a:rPr lang="ja-JP" altLang="en-US" sz="2800" strike="sngStrike">
                <a:solidFill>
                  <a:schemeClr val="bg1"/>
                </a:solidFill>
              </a:rPr>
              <a:t>ブランチ切って編集してみよう</a:t>
            </a:r>
            <a:endParaRPr lang="en-US" altLang="ja-JP" sz="2800" strike="sngStrike"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fontScale="92500" lnSpcReduction="20000"/>
          </a:bodyPr>
          <a:lstStyle/>
          <a:p>
            <a:r>
              <a:rPr kumimoji="1" lang="ja-JP" altLang="en-US" sz="2800" strike="sngStrike">
                <a:solidFill>
                  <a:schemeClr val="bg1"/>
                </a:solidFill>
              </a:rPr>
              <a:t>千羽胡蝶のリポジトリで</a:t>
            </a:r>
            <a:br>
              <a:rPr kumimoji="1" lang="en-US" altLang="ja-JP" sz="2800" strike="sngStrike" dirty="0">
                <a:solidFill>
                  <a:schemeClr val="bg1"/>
                </a:solidFill>
              </a:rPr>
            </a:br>
            <a:r>
              <a:rPr kumimoji="1" lang="en-US" altLang="ja-JP" sz="2800" strike="sngStrike" dirty="0">
                <a:solidFill>
                  <a:schemeClr val="bg1"/>
                </a:solidFill>
              </a:rPr>
              <a:t>pull request</a:t>
            </a:r>
            <a:r>
              <a:rPr kumimoji="1" lang="ja-JP" altLang="en-US" sz="2800" strike="sngStrike">
                <a:solidFill>
                  <a:schemeClr val="bg1"/>
                </a:solidFill>
              </a:rPr>
              <a:t>を建てて，</a:t>
            </a:r>
            <a:br>
              <a:rPr kumimoji="1" lang="en-US" altLang="ja-JP" sz="2800" strike="sngStrike" dirty="0">
                <a:solidFill>
                  <a:schemeClr val="bg1"/>
                </a:solidFill>
              </a:rPr>
            </a:br>
            <a:r>
              <a:rPr kumimoji="1" lang="ja-JP" altLang="en-US" sz="2800" strike="sngStrike">
                <a:solidFill>
                  <a:schemeClr val="bg1"/>
                </a:solidFill>
              </a:rPr>
              <a:t>先輩にレビューさせよう</a:t>
            </a:r>
            <a:endParaRPr kumimoji="1" lang="en-US" altLang="ja-JP" sz="2800" strike="sngStrike" dirty="0">
              <a:solidFill>
                <a:schemeClr val="bg1"/>
              </a:solidFill>
            </a:endParaRPr>
          </a:p>
          <a:p>
            <a:r>
              <a:rPr lang="ja-JP" altLang="en-US" sz="2800" strike="sngStrike">
                <a:solidFill>
                  <a:schemeClr val="bg1"/>
                </a:solidFill>
              </a:rPr>
              <a:t>先輩のレビューに対して改善してみよう</a:t>
            </a:r>
            <a:endParaRPr lang="en-US" altLang="ja-JP" sz="2800" strike="sngStrike" dirty="0">
              <a:solidFill>
                <a:schemeClr val="bg1"/>
              </a:solidFill>
            </a:endParaRPr>
          </a:p>
          <a:p>
            <a:r>
              <a:rPr kumimoji="1" lang="ja-JP" altLang="en-US" sz="2800">
                <a:solidFill>
                  <a:schemeClr val="bg1"/>
                </a:solidFill>
              </a:rPr>
              <a:t>千羽胡蝶でマージしてみよう</a:t>
            </a:r>
            <a:endParaRPr kumimoji="1" lang="en-US" altLang="ja-JP" sz="2800" dirty="0">
              <a:solidFill>
                <a:schemeClr val="bg1"/>
              </a:solidFill>
            </a:endParaRPr>
          </a:p>
        </p:txBody>
      </p:sp>
    </p:spTree>
    <p:extLst>
      <p:ext uri="{BB962C8B-B14F-4D97-AF65-F5344CB8AC3E}">
        <p14:creationId xmlns:p14="http://schemas.microsoft.com/office/powerpoint/2010/main" val="22589300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2</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fontScale="92500" lnSpcReduction="20000"/>
          </a:bodyPr>
          <a:lstStyle/>
          <a:p>
            <a:r>
              <a:rPr lang="ja-JP" altLang="en-US" sz="2800" strike="sngStrike">
                <a:solidFill>
                  <a:schemeClr val="bg1"/>
                </a:solidFill>
              </a:rPr>
              <a:t>自分のリポジトリ作ってみよう</a:t>
            </a:r>
            <a:endParaRPr lang="en-US" altLang="ja-JP" sz="2800" strike="sngStrike" dirty="0">
              <a:solidFill>
                <a:schemeClr val="bg1"/>
              </a:solidFill>
            </a:endParaRPr>
          </a:p>
          <a:p>
            <a:r>
              <a:rPr lang="en-US" altLang="ja-JP" sz="2800" strike="sngStrike" dirty="0">
                <a:solidFill>
                  <a:schemeClr val="bg1"/>
                </a:solidFill>
              </a:rPr>
              <a:t>Markdown</a:t>
            </a:r>
            <a:r>
              <a:rPr lang="ja-JP" altLang="en-US" sz="2800" strike="sngStrike">
                <a:solidFill>
                  <a:schemeClr val="bg1"/>
                </a:solidFill>
              </a:rPr>
              <a:t>記法で</a:t>
            </a:r>
            <a:r>
              <a:rPr lang="en-US" altLang="ja-JP" sz="2800" strike="sngStrike" dirty="0">
                <a:solidFill>
                  <a:schemeClr val="bg1"/>
                </a:solidFill>
              </a:rPr>
              <a:t>Readme</a:t>
            </a:r>
            <a:r>
              <a:rPr lang="ja-JP" altLang="en-US" sz="2800" strike="sngStrike">
                <a:solidFill>
                  <a:schemeClr val="bg1"/>
                </a:solidFill>
              </a:rPr>
              <a:t>をかっこよく書いてみよう</a:t>
            </a:r>
            <a:endParaRPr lang="en-US" altLang="ja-JP" sz="2800" strike="sngStrike" dirty="0">
              <a:solidFill>
                <a:schemeClr val="bg1"/>
              </a:solidFill>
            </a:endParaRPr>
          </a:p>
          <a:p>
            <a:r>
              <a:rPr lang="ja-JP" altLang="en-US" sz="2800" strike="sngStrike">
                <a:solidFill>
                  <a:schemeClr val="bg1"/>
                </a:solidFill>
              </a:rPr>
              <a:t>千羽胡蝶のリポジトリに</a:t>
            </a:r>
            <a:br>
              <a:rPr lang="en-US" altLang="ja-JP" sz="2800" strike="sngStrike" dirty="0">
                <a:solidFill>
                  <a:schemeClr val="bg1"/>
                </a:solidFill>
              </a:rPr>
            </a:br>
            <a:r>
              <a:rPr lang="ja-JP" altLang="en-US" sz="2800" strike="sngStrike">
                <a:solidFill>
                  <a:schemeClr val="bg1"/>
                </a:solidFill>
              </a:rPr>
              <a:t>参加しよう</a:t>
            </a:r>
            <a:endParaRPr lang="en-US" altLang="ja-JP" sz="2800" strike="sngStrike" dirty="0">
              <a:solidFill>
                <a:schemeClr val="bg1"/>
              </a:solidFill>
            </a:endParaRPr>
          </a:p>
          <a:p>
            <a:r>
              <a:rPr lang="ja-JP" altLang="en-US" sz="2800" strike="sngStrike">
                <a:solidFill>
                  <a:schemeClr val="bg1"/>
                </a:solidFill>
              </a:rPr>
              <a:t>千羽胡蝶のリポジトリを</a:t>
            </a:r>
            <a:br>
              <a:rPr lang="en-US" altLang="ja-JP" sz="2800" strike="sngStrike" dirty="0">
                <a:solidFill>
                  <a:schemeClr val="bg1"/>
                </a:solidFill>
              </a:rPr>
            </a:br>
            <a:r>
              <a:rPr lang="ja-JP" altLang="en-US" sz="2800" strike="sngStrike">
                <a:solidFill>
                  <a:schemeClr val="bg1"/>
                </a:solidFill>
              </a:rPr>
              <a:t>ブランチ切って編集してみよう</a:t>
            </a:r>
            <a:endParaRPr lang="en-US" altLang="ja-JP" sz="2800" strike="sngStrike"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fontScale="92500" lnSpcReduction="20000"/>
          </a:bodyPr>
          <a:lstStyle/>
          <a:p>
            <a:r>
              <a:rPr kumimoji="1" lang="ja-JP" altLang="en-US" sz="2800" strike="sngStrike">
                <a:solidFill>
                  <a:schemeClr val="bg1"/>
                </a:solidFill>
              </a:rPr>
              <a:t>千羽胡蝶のリポジトリで</a:t>
            </a:r>
            <a:br>
              <a:rPr kumimoji="1" lang="en-US" altLang="ja-JP" sz="2800" strike="sngStrike" dirty="0">
                <a:solidFill>
                  <a:schemeClr val="bg1"/>
                </a:solidFill>
              </a:rPr>
            </a:br>
            <a:r>
              <a:rPr kumimoji="1" lang="en-US" altLang="ja-JP" sz="2800" strike="sngStrike" dirty="0">
                <a:solidFill>
                  <a:schemeClr val="bg1"/>
                </a:solidFill>
              </a:rPr>
              <a:t>pull request</a:t>
            </a:r>
            <a:r>
              <a:rPr kumimoji="1" lang="ja-JP" altLang="en-US" sz="2800" strike="sngStrike">
                <a:solidFill>
                  <a:schemeClr val="bg1"/>
                </a:solidFill>
              </a:rPr>
              <a:t>を建てて，</a:t>
            </a:r>
            <a:br>
              <a:rPr kumimoji="1" lang="en-US" altLang="ja-JP" sz="2800" strike="sngStrike" dirty="0">
                <a:solidFill>
                  <a:schemeClr val="bg1"/>
                </a:solidFill>
              </a:rPr>
            </a:br>
            <a:r>
              <a:rPr kumimoji="1" lang="ja-JP" altLang="en-US" sz="2800" strike="sngStrike">
                <a:solidFill>
                  <a:schemeClr val="bg1"/>
                </a:solidFill>
              </a:rPr>
              <a:t>先輩にレビューさせよう</a:t>
            </a:r>
            <a:endParaRPr kumimoji="1" lang="en-US" altLang="ja-JP" sz="2800" strike="sngStrike" dirty="0">
              <a:solidFill>
                <a:schemeClr val="bg1"/>
              </a:solidFill>
            </a:endParaRPr>
          </a:p>
          <a:p>
            <a:r>
              <a:rPr lang="ja-JP" altLang="en-US" sz="2800" strike="sngStrike">
                <a:solidFill>
                  <a:schemeClr val="bg1"/>
                </a:solidFill>
              </a:rPr>
              <a:t>先輩のレビューに対して改善してみよう</a:t>
            </a:r>
            <a:endParaRPr lang="en-US" altLang="ja-JP" sz="2800" strike="sngStrike" dirty="0">
              <a:solidFill>
                <a:schemeClr val="bg1"/>
              </a:solidFill>
            </a:endParaRPr>
          </a:p>
          <a:p>
            <a:r>
              <a:rPr kumimoji="1" lang="ja-JP" altLang="en-US" sz="2800" strike="sngStrike">
                <a:solidFill>
                  <a:schemeClr val="bg1"/>
                </a:solidFill>
              </a:rPr>
              <a:t>千羽胡蝶でマージしてみよう</a:t>
            </a:r>
            <a:endParaRPr kumimoji="1" lang="en-US" altLang="ja-JP" sz="2800" strike="sngStrike" dirty="0">
              <a:solidFill>
                <a:schemeClr val="bg1"/>
              </a:solidFill>
            </a:endParaRPr>
          </a:p>
        </p:txBody>
      </p:sp>
    </p:spTree>
    <p:extLst>
      <p:ext uri="{BB962C8B-B14F-4D97-AF65-F5344CB8AC3E}">
        <p14:creationId xmlns:p14="http://schemas.microsoft.com/office/powerpoint/2010/main" val="10386931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a:solidFill>
                  <a:schemeClr val="bg1"/>
                </a:solidFill>
              </a:rPr>
              <a:t>はじめに</a:t>
            </a:r>
            <a:endParaRPr lang="en-US" altLang="ja-JP" sz="3600" dirty="0">
              <a:solidFill>
                <a:schemeClr val="bg1"/>
              </a:solidFill>
            </a:endParaRPr>
          </a:p>
          <a:p>
            <a:r>
              <a:rPr kumimoji="1" lang="ja-JP" altLang="en-US" sz="3600">
                <a:solidFill>
                  <a:schemeClr val="bg1"/>
                </a:solidFill>
              </a:rPr>
              <a:t>概要</a:t>
            </a:r>
            <a:endParaRPr kumimoji="1" lang="en-US" altLang="ja-JP" sz="3600" dirty="0">
              <a:solidFill>
                <a:schemeClr val="bg1"/>
              </a:solidFill>
            </a:endParaRPr>
          </a:p>
          <a:p>
            <a:r>
              <a:rPr lang="ja-JP" altLang="en-US" sz="3600">
                <a:solidFill>
                  <a:schemeClr val="bg1"/>
                </a:solidFill>
              </a:rPr>
              <a:t>導入</a:t>
            </a:r>
            <a:endParaRPr lang="en-US" altLang="ja-JP" sz="3600" dirty="0">
              <a:solidFill>
                <a:schemeClr val="bg1"/>
              </a:solidFill>
            </a:endParaRPr>
          </a:p>
          <a:p>
            <a:r>
              <a:rPr kumimoji="1" lang="ja-JP" altLang="en-US" sz="3600">
                <a:solidFill>
                  <a:schemeClr val="bg1"/>
                </a:solidFill>
              </a:rPr>
              <a:t>実践</a:t>
            </a:r>
            <a:endParaRPr kumimoji="1" lang="en-US" altLang="ja-JP" sz="3600" dirty="0">
              <a:solidFill>
                <a:schemeClr val="bg1"/>
              </a:solidFill>
            </a:endParaRPr>
          </a:p>
          <a:p>
            <a:r>
              <a:rPr lang="ja-JP" altLang="en-US" sz="3600">
                <a:solidFill>
                  <a:schemeClr val="bg1"/>
                </a:solidFill>
              </a:rPr>
              <a:t>実践</a:t>
            </a:r>
            <a:r>
              <a:rPr lang="en-US" altLang="ja-JP" sz="3600" dirty="0">
                <a:solidFill>
                  <a:schemeClr val="bg1"/>
                </a:solidFill>
              </a:rPr>
              <a:t>2</a:t>
            </a:r>
          </a:p>
          <a:p>
            <a:r>
              <a:rPr kumimoji="1" lang="ja-JP" altLang="en-US" sz="3600">
                <a:solidFill>
                  <a:schemeClr val="bg1"/>
                </a:solidFill>
              </a:rPr>
              <a:t>実践</a:t>
            </a:r>
            <a:r>
              <a:rPr kumimoji="1" lang="en-US" altLang="ja-JP" sz="3600" dirty="0">
                <a:solidFill>
                  <a:schemeClr val="bg1"/>
                </a:solidFill>
              </a:rPr>
              <a:t>3</a:t>
            </a:r>
          </a:p>
        </p:txBody>
      </p:sp>
    </p:spTree>
    <p:extLst>
      <p:ext uri="{BB962C8B-B14F-4D97-AF65-F5344CB8AC3E}">
        <p14:creationId xmlns:p14="http://schemas.microsoft.com/office/powerpoint/2010/main" val="282408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en-US" altLang="ja-JP" dirty="0">
                <a:solidFill>
                  <a:schemeClr val="bg1"/>
                </a:solidFill>
              </a:rPr>
              <a:t>Git</a:t>
            </a:r>
            <a:r>
              <a:rPr kumimoji="1" lang="ja-JP" altLang="en-US">
                <a:solidFill>
                  <a:schemeClr val="bg1"/>
                </a:solidFill>
              </a:rPr>
              <a:t>とは</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ja-JP" altLang="en-US" sz="4000">
                <a:solidFill>
                  <a:schemeClr val="bg1"/>
                </a:solidFill>
              </a:rPr>
              <a:t>プログラミング言語</a:t>
            </a:r>
            <a:endParaRPr lang="en-US" altLang="ja-JP" sz="4000" dirty="0">
              <a:solidFill>
                <a:schemeClr val="bg1"/>
              </a:solidFill>
            </a:endParaRPr>
          </a:p>
          <a:p>
            <a:pPr marL="0" indent="0">
              <a:buNone/>
            </a:pPr>
            <a:endParaRPr lang="en-US" altLang="ja-JP" sz="4000" dirty="0">
              <a:solidFill>
                <a:schemeClr val="bg1"/>
              </a:solidFill>
            </a:endParaRPr>
          </a:p>
          <a:p>
            <a:pPr marL="0" indent="0">
              <a:buNone/>
            </a:pPr>
            <a:r>
              <a:rPr lang="ja-JP" altLang="en-US" sz="4000">
                <a:solidFill>
                  <a:schemeClr val="bg1"/>
                </a:solidFill>
              </a:rPr>
              <a:t>コンピュータに言うこと聞かせるための言葉</a:t>
            </a:r>
            <a:endParaRPr lang="en-US" altLang="ja-JP" sz="4000" dirty="0">
              <a:solidFill>
                <a:schemeClr val="bg1"/>
              </a:solidFill>
            </a:endParaRPr>
          </a:p>
          <a:p>
            <a:pPr marL="0" indent="0">
              <a:buNone/>
            </a:pPr>
            <a:r>
              <a:rPr lang="en-US" altLang="ja-JP" sz="2400" dirty="0">
                <a:solidFill>
                  <a:schemeClr val="bg1"/>
                </a:solidFill>
              </a:rPr>
              <a:t>e.g. Python,</a:t>
            </a:r>
            <a:r>
              <a:rPr lang="ja-JP" altLang="en-US" sz="2400">
                <a:solidFill>
                  <a:schemeClr val="bg1"/>
                </a:solidFill>
              </a:rPr>
              <a:t> </a:t>
            </a:r>
            <a:r>
              <a:rPr lang="en-US" altLang="ja-JP" sz="2400" dirty="0">
                <a:solidFill>
                  <a:schemeClr val="bg1"/>
                </a:solidFill>
              </a:rPr>
              <a:t>JavaScript,</a:t>
            </a:r>
            <a:r>
              <a:rPr lang="ja-JP" altLang="en-US" sz="2400">
                <a:solidFill>
                  <a:schemeClr val="bg1"/>
                </a:solidFill>
              </a:rPr>
              <a:t> </a:t>
            </a:r>
            <a:r>
              <a:rPr lang="en-US" altLang="ja-JP" sz="2400" dirty="0">
                <a:solidFill>
                  <a:schemeClr val="bg1"/>
                </a:solidFill>
              </a:rPr>
              <a:t>Ruby,</a:t>
            </a:r>
            <a:r>
              <a:rPr lang="ja-JP" altLang="en-US" sz="2400">
                <a:solidFill>
                  <a:schemeClr val="bg1"/>
                </a:solidFill>
              </a:rPr>
              <a:t> </a:t>
            </a:r>
            <a:r>
              <a:rPr lang="en-US" altLang="ja-JP" sz="2400" dirty="0">
                <a:solidFill>
                  <a:schemeClr val="bg1"/>
                </a:solidFill>
              </a:rPr>
              <a:t>Scala,</a:t>
            </a:r>
            <a:r>
              <a:rPr lang="ja-JP" altLang="en-US" sz="2400">
                <a:solidFill>
                  <a:schemeClr val="bg1"/>
                </a:solidFill>
              </a:rPr>
              <a:t> </a:t>
            </a:r>
            <a:r>
              <a:rPr lang="en-US" altLang="ja-JP" sz="2400" dirty="0">
                <a:solidFill>
                  <a:schemeClr val="bg1"/>
                </a:solidFill>
              </a:rPr>
              <a:t>PHP,</a:t>
            </a:r>
            <a:r>
              <a:rPr lang="ja-JP" altLang="en-US" sz="2400">
                <a:solidFill>
                  <a:schemeClr val="bg1"/>
                </a:solidFill>
              </a:rPr>
              <a:t> </a:t>
            </a:r>
            <a:r>
              <a:rPr lang="en-US" altLang="ja-JP" sz="2400" dirty="0">
                <a:solidFill>
                  <a:schemeClr val="bg1"/>
                </a:solidFill>
              </a:rPr>
              <a:t>Swift,</a:t>
            </a:r>
            <a:r>
              <a:rPr lang="ja-JP" altLang="en-US" sz="2400">
                <a:solidFill>
                  <a:schemeClr val="bg1"/>
                </a:solidFill>
              </a:rPr>
              <a:t> </a:t>
            </a:r>
            <a:r>
              <a:rPr lang="en-US" altLang="ja-JP" sz="2400" dirty="0">
                <a:solidFill>
                  <a:schemeClr val="bg1"/>
                </a:solidFill>
              </a:rPr>
              <a:t>R,</a:t>
            </a:r>
            <a:r>
              <a:rPr lang="ja-JP" altLang="en-US" sz="2400">
                <a:solidFill>
                  <a:schemeClr val="bg1"/>
                </a:solidFill>
              </a:rPr>
              <a:t> </a:t>
            </a:r>
            <a:r>
              <a:rPr lang="en-US" altLang="ja-JP" sz="2400" dirty="0">
                <a:solidFill>
                  <a:schemeClr val="bg1"/>
                </a:solidFill>
              </a:rPr>
              <a:t>C#, C,</a:t>
            </a:r>
            <a:r>
              <a:rPr lang="ja-JP" altLang="en-US" sz="2400">
                <a:solidFill>
                  <a:schemeClr val="bg1"/>
                </a:solidFill>
              </a:rPr>
              <a:t> </a:t>
            </a:r>
            <a:r>
              <a:rPr lang="en-US" altLang="ja-JP" sz="2400" dirty="0">
                <a:solidFill>
                  <a:schemeClr val="bg1"/>
                </a:solidFill>
              </a:rPr>
              <a:t>C++,</a:t>
            </a:r>
            <a:r>
              <a:rPr lang="ja-JP" altLang="en-US" sz="2400">
                <a:solidFill>
                  <a:schemeClr val="bg1"/>
                </a:solidFill>
              </a:rPr>
              <a:t> </a:t>
            </a:r>
            <a:r>
              <a:rPr lang="en-US" altLang="ja-JP" sz="2400" dirty="0">
                <a:solidFill>
                  <a:schemeClr val="bg1"/>
                </a:solidFill>
              </a:rPr>
              <a:t>Kotlin,</a:t>
            </a:r>
            <a:r>
              <a:rPr lang="ja-JP" altLang="en-US" sz="2400">
                <a:solidFill>
                  <a:schemeClr val="bg1"/>
                </a:solidFill>
              </a:rPr>
              <a:t> </a:t>
            </a:r>
            <a:r>
              <a:rPr lang="en-US" altLang="ja-JP" sz="2400" dirty="0">
                <a:solidFill>
                  <a:schemeClr val="bg1"/>
                </a:solidFill>
              </a:rPr>
              <a:t>Java,</a:t>
            </a:r>
            <a:r>
              <a:rPr lang="ja-JP" altLang="en-US" sz="2400">
                <a:solidFill>
                  <a:schemeClr val="bg1"/>
                </a:solidFill>
              </a:rPr>
              <a:t> </a:t>
            </a:r>
            <a:r>
              <a:rPr lang="en-US" altLang="ja-JP" sz="2400" dirty="0">
                <a:solidFill>
                  <a:schemeClr val="bg1"/>
                </a:solidFill>
              </a:rPr>
              <a:t>Go</a:t>
            </a:r>
            <a:r>
              <a:rPr lang="ja-JP" altLang="en-US" sz="2400">
                <a:solidFill>
                  <a:schemeClr val="bg1"/>
                </a:solidFill>
              </a:rPr>
              <a:t> </a:t>
            </a:r>
            <a:r>
              <a:rPr lang="en-US" altLang="ja-JP" sz="2400" dirty="0">
                <a:solidFill>
                  <a:schemeClr val="bg1"/>
                </a:solidFill>
              </a:rPr>
              <a:t>…</a:t>
            </a:r>
            <a:endParaRPr lang="ja-JP" altLang="en-US" sz="2400">
              <a:solidFill>
                <a:schemeClr val="bg1"/>
              </a:solidFill>
            </a:endParaRPr>
          </a:p>
        </p:txBody>
      </p:sp>
    </p:spTree>
    <p:extLst>
      <p:ext uri="{BB962C8B-B14F-4D97-AF65-F5344CB8AC3E}">
        <p14:creationId xmlns:p14="http://schemas.microsoft.com/office/powerpoint/2010/main" val="5499941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a:solidFill>
                  <a:schemeClr val="bg1"/>
                </a:solidFill>
              </a:rPr>
              <a:t>はじめに</a:t>
            </a:r>
            <a:endParaRPr lang="en-US" altLang="ja-JP" sz="3600" dirty="0">
              <a:solidFill>
                <a:schemeClr val="bg1"/>
              </a:solidFill>
            </a:endParaRPr>
          </a:p>
          <a:p>
            <a:r>
              <a:rPr kumimoji="1" lang="ja-JP" altLang="en-US" sz="3600">
                <a:solidFill>
                  <a:schemeClr val="bg1"/>
                </a:solidFill>
              </a:rPr>
              <a:t>概要</a:t>
            </a:r>
            <a:endParaRPr kumimoji="1" lang="en-US" altLang="ja-JP" sz="3600" dirty="0">
              <a:solidFill>
                <a:schemeClr val="bg1"/>
              </a:solidFill>
            </a:endParaRPr>
          </a:p>
          <a:p>
            <a:r>
              <a:rPr lang="ja-JP" altLang="en-US" sz="3600">
                <a:solidFill>
                  <a:schemeClr val="bg1"/>
                </a:solidFill>
              </a:rPr>
              <a:t>導入</a:t>
            </a:r>
            <a:endParaRPr lang="en-US" altLang="ja-JP" sz="3600" dirty="0">
              <a:solidFill>
                <a:schemeClr val="bg1"/>
              </a:solidFill>
            </a:endParaRPr>
          </a:p>
          <a:p>
            <a:r>
              <a:rPr kumimoji="1" lang="ja-JP" altLang="en-US" sz="3600">
                <a:solidFill>
                  <a:schemeClr val="bg1"/>
                </a:solidFill>
              </a:rPr>
              <a:t>実践</a:t>
            </a:r>
            <a:endParaRPr kumimoji="1" lang="en-US" altLang="ja-JP" sz="3600" dirty="0">
              <a:solidFill>
                <a:schemeClr val="bg1"/>
              </a:solidFill>
            </a:endParaRPr>
          </a:p>
          <a:p>
            <a:r>
              <a:rPr lang="ja-JP" altLang="en-US" sz="3600">
                <a:solidFill>
                  <a:schemeClr val="bg1"/>
                </a:solidFill>
              </a:rPr>
              <a:t>実践</a:t>
            </a:r>
            <a:r>
              <a:rPr lang="en-US" altLang="ja-JP" sz="3600" dirty="0">
                <a:solidFill>
                  <a:schemeClr val="bg1"/>
                </a:solidFill>
              </a:rPr>
              <a:t>2</a:t>
            </a:r>
          </a:p>
          <a:p>
            <a:r>
              <a:rPr kumimoji="1" lang="ja-JP" altLang="en-US" sz="3600" b="1" u="sng">
                <a:solidFill>
                  <a:schemeClr val="bg1"/>
                </a:solidFill>
              </a:rPr>
              <a:t>実践</a:t>
            </a:r>
            <a:r>
              <a:rPr kumimoji="1" lang="en-US" altLang="ja-JP" sz="3600" b="1" u="sng" dirty="0">
                <a:solidFill>
                  <a:schemeClr val="bg1"/>
                </a:solidFill>
              </a:rPr>
              <a:t>3</a:t>
            </a:r>
          </a:p>
        </p:txBody>
      </p:sp>
    </p:spTree>
    <p:extLst>
      <p:ext uri="{BB962C8B-B14F-4D97-AF65-F5344CB8AC3E}">
        <p14:creationId xmlns:p14="http://schemas.microsoft.com/office/powerpoint/2010/main" val="4837942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4DC2E-F835-2B48-8924-A28CD2CCB2D2}"/>
              </a:ext>
            </a:extLst>
          </p:cNvPr>
          <p:cNvSpPr>
            <a:spLocks noGrp="1"/>
          </p:cNvSpPr>
          <p:nvPr>
            <p:ph type="title"/>
          </p:nvPr>
        </p:nvSpPr>
        <p:spPr/>
        <p:txBody>
          <a:bodyPr/>
          <a:lstStyle/>
          <a:p>
            <a:r>
              <a:rPr kumimoji="1" lang="ja-JP" altLang="en-US">
                <a:solidFill>
                  <a:schemeClr val="bg1"/>
                </a:solidFill>
              </a:rPr>
              <a:t>実践</a:t>
            </a:r>
            <a:r>
              <a:rPr kumimoji="1" lang="en-US" altLang="ja-JP" dirty="0">
                <a:solidFill>
                  <a:schemeClr val="bg1"/>
                </a:solidFill>
              </a:rPr>
              <a:t>3</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E6225BBC-9492-114B-8DCB-0859ADB18602}"/>
              </a:ext>
            </a:extLst>
          </p:cNvPr>
          <p:cNvSpPr>
            <a:spLocks noGrp="1"/>
          </p:cNvSpPr>
          <p:nvPr>
            <p:ph idx="1"/>
          </p:nvPr>
        </p:nvSpPr>
        <p:spPr/>
        <p:txBody>
          <a:bodyPr>
            <a:normAutofit/>
          </a:bodyPr>
          <a:lstStyle/>
          <a:p>
            <a:r>
              <a:rPr kumimoji="1" lang="en-US" altLang="ja-JP" sz="4000" dirty="0">
                <a:solidFill>
                  <a:schemeClr val="bg1"/>
                </a:solidFill>
              </a:rPr>
              <a:t>GitHub</a:t>
            </a:r>
            <a:r>
              <a:rPr kumimoji="1" lang="ja-JP" altLang="en-US" sz="4000">
                <a:solidFill>
                  <a:schemeClr val="bg1"/>
                </a:solidFill>
              </a:rPr>
              <a:t>のプロフィールをかっこよくしてみよう</a:t>
            </a:r>
            <a:endParaRPr kumimoji="1" lang="en-US" altLang="ja-JP" sz="4000" dirty="0">
              <a:solidFill>
                <a:schemeClr val="bg1"/>
              </a:solidFill>
            </a:endParaRPr>
          </a:p>
          <a:p>
            <a:r>
              <a:rPr lang="en-US" altLang="ja-JP" sz="4000" dirty="0">
                <a:solidFill>
                  <a:schemeClr val="bg1"/>
                </a:solidFill>
              </a:rPr>
              <a:t>Private</a:t>
            </a:r>
            <a:r>
              <a:rPr lang="ja-JP" altLang="en-US" sz="4000">
                <a:solidFill>
                  <a:schemeClr val="bg1"/>
                </a:solidFill>
              </a:rPr>
              <a:t>リポジトリについて</a:t>
            </a:r>
            <a:endParaRPr lang="en-US" altLang="ja-JP" sz="4000" dirty="0">
              <a:solidFill>
                <a:schemeClr val="bg1"/>
              </a:solidFill>
            </a:endParaRPr>
          </a:p>
          <a:p>
            <a:r>
              <a:rPr kumimoji="1" lang="en-US" altLang="ja-JP" sz="4000" dirty="0">
                <a:solidFill>
                  <a:schemeClr val="bg1"/>
                </a:solidFill>
              </a:rPr>
              <a:t>GitHub</a:t>
            </a:r>
            <a:r>
              <a:rPr kumimoji="1" lang="ja-JP" altLang="en-US" sz="4000">
                <a:solidFill>
                  <a:schemeClr val="bg1"/>
                </a:solidFill>
              </a:rPr>
              <a:t>の活用例</a:t>
            </a:r>
          </a:p>
        </p:txBody>
      </p:sp>
    </p:spTree>
    <p:extLst>
      <p:ext uri="{BB962C8B-B14F-4D97-AF65-F5344CB8AC3E}">
        <p14:creationId xmlns:p14="http://schemas.microsoft.com/office/powerpoint/2010/main" val="23052250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4DC2E-F835-2B48-8924-A28CD2CCB2D2}"/>
              </a:ext>
            </a:extLst>
          </p:cNvPr>
          <p:cNvSpPr>
            <a:spLocks noGrp="1"/>
          </p:cNvSpPr>
          <p:nvPr>
            <p:ph type="title"/>
          </p:nvPr>
        </p:nvSpPr>
        <p:spPr/>
        <p:txBody>
          <a:bodyPr/>
          <a:lstStyle/>
          <a:p>
            <a:r>
              <a:rPr kumimoji="1" lang="ja-JP" altLang="en-US">
                <a:solidFill>
                  <a:schemeClr val="bg1"/>
                </a:solidFill>
              </a:rPr>
              <a:t>実践</a:t>
            </a:r>
            <a:r>
              <a:rPr kumimoji="1" lang="en-US" altLang="ja-JP" dirty="0">
                <a:solidFill>
                  <a:schemeClr val="bg1"/>
                </a:solidFill>
              </a:rPr>
              <a:t>3</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E6225BBC-9492-114B-8DCB-0859ADB18602}"/>
              </a:ext>
            </a:extLst>
          </p:cNvPr>
          <p:cNvSpPr>
            <a:spLocks noGrp="1"/>
          </p:cNvSpPr>
          <p:nvPr>
            <p:ph idx="1"/>
          </p:nvPr>
        </p:nvSpPr>
        <p:spPr/>
        <p:txBody>
          <a:bodyPr>
            <a:normAutofit/>
          </a:bodyPr>
          <a:lstStyle/>
          <a:p>
            <a:r>
              <a:rPr kumimoji="1" lang="en-US" altLang="ja-JP" sz="4000" strike="sngStrike" dirty="0">
                <a:solidFill>
                  <a:schemeClr val="bg1"/>
                </a:solidFill>
              </a:rPr>
              <a:t>GitHub</a:t>
            </a:r>
            <a:r>
              <a:rPr kumimoji="1" lang="ja-JP" altLang="en-US" sz="4000" strike="sngStrike">
                <a:solidFill>
                  <a:schemeClr val="bg1"/>
                </a:solidFill>
              </a:rPr>
              <a:t>のプロフィールをかっこよくしてみよう</a:t>
            </a:r>
            <a:endParaRPr kumimoji="1" lang="en-US" altLang="ja-JP" sz="4000" strike="sngStrike" dirty="0">
              <a:solidFill>
                <a:schemeClr val="bg1"/>
              </a:solidFill>
            </a:endParaRPr>
          </a:p>
          <a:p>
            <a:r>
              <a:rPr lang="en-US" altLang="ja-JP" sz="4000" dirty="0">
                <a:solidFill>
                  <a:schemeClr val="bg1"/>
                </a:solidFill>
              </a:rPr>
              <a:t>Private</a:t>
            </a:r>
            <a:r>
              <a:rPr lang="ja-JP" altLang="en-US" sz="4000">
                <a:solidFill>
                  <a:schemeClr val="bg1"/>
                </a:solidFill>
              </a:rPr>
              <a:t>リポジトリについて</a:t>
            </a:r>
            <a:endParaRPr lang="en-US" altLang="ja-JP" sz="4000" dirty="0">
              <a:solidFill>
                <a:schemeClr val="bg1"/>
              </a:solidFill>
            </a:endParaRPr>
          </a:p>
          <a:p>
            <a:r>
              <a:rPr kumimoji="1" lang="en-US" altLang="ja-JP" sz="4000" dirty="0">
                <a:solidFill>
                  <a:schemeClr val="bg1"/>
                </a:solidFill>
              </a:rPr>
              <a:t>GitHub</a:t>
            </a:r>
            <a:r>
              <a:rPr kumimoji="1" lang="ja-JP" altLang="en-US" sz="4000">
                <a:solidFill>
                  <a:schemeClr val="bg1"/>
                </a:solidFill>
              </a:rPr>
              <a:t>の活用例</a:t>
            </a:r>
          </a:p>
        </p:txBody>
      </p:sp>
    </p:spTree>
    <p:extLst>
      <p:ext uri="{BB962C8B-B14F-4D97-AF65-F5344CB8AC3E}">
        <p14:creationId xmlns:p14="http://schemas.microsoft.com/office/powerpoint/2010/main" val="1866576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4DC2E-F835-2B48-8924-A28CD2CCB2D2}"/>
              </a:ext>
            </a:extLst>
          </p:cNvPr>
          <p:cNvSpPr>
            <a:spLocks noGrp="1"/>
          </p:cNvSpPr>
          <p:nvPr>
            <p:ph type="title"/>
          </p:nvPr>
        </p:nvSpPr>
        <p:spPr/>
        <p:txBody>
          <a:bodyPr/>
          <a:lstStyle/>
          <a:p>
            <a:r>
              <a:rPr kumimoji="1" lang="ja-JP" altLang="en-US">
                <a:solidFill>
                  <a:schemeClr val="bg1"/>
                </a:solidFill>
              </a:rPr>
              <a:t>実践</a:t>
            </a:r>
            <a:r>
              <a:rPr kumimoji="1" lang="en-US" altLang="ja-JP" dirty="0">
                <a:solidFill>
                  <a:schemeClr val="bg1"/>
                </a:solidFill>
              </a:rPr>
              <a:t>3</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E6225BBC-9492-114B-8DCB-0859ADB18602}"/>
              </a:ext>
            </a:extLst>
          </p:cNvPr>
          <p:cNvSpPr>
            <a:spLocks noGrp="1"/>
          </p:cNvSpPr>
          <p:nvPr>
            <p:ph idx="1"/>
          </p:nvPr>
        </p:nvSpPr>
        <p:spPr/>
        <p:txBody>
          <a:bodyPr>
            <a:normAutofit/>
          </a:bodyPr>
          <a:lstStyle/>
          <a:p>
            <a:r>
              <a:rPr kumimoji="1" lang="en-US" altLang="ja-JP" sz="4000" strike="sngStrike" dirty="0">
                <a:solidFill>
                  <a:schemeClr val="bg1"/>
                </a:solidFill>
              </a:rPr>
              <a:t>GitHub</a:t>
            </a:r>
            <a:r>
              <a:rPr kumimoji="1" lang="ja-JP" altLang="en-US" sz="4000" strike="sngStrike">
                <a:solidFill>
                  <a:schemeClr val="bg1"/>
                </a:solidFill>
              </a:rPr>
              <a:t>のプロフィールをかっこよくしてみよう</a:t>
            </a:r>
            <a:endParaRPr kumimoji="1" lang="en-US" altLang="ja-JP" sz="4000" strike="sngStrike" dirty="0">
              <a:solidFill>
                <a:schemeClr val="bg1"/>
              </a:solidFill>
            </a:endParaRPr>
          </a:p>
          <a:p>
            <a:r>
              <a:rPr lang="en-US" altLang="ja-JP" sz="4000" strike="sngStrike" dirty="0">
                <a:solidFill>
                  <a:schemeClr val="bg1"/>
                </a:solidFill>
              </a:rPr>
              <a:t>Private</a:t>
            </a:r>
            <a:r>
              <a:rPr lang="ja-JP" altLang="en-US" sz="4000" strike="sngStrike">
                <a:solidFill>
                  <a:schemeClr val="bg1"/>
                </a:solidFill>
              </a:rPr>
              <a:t>リポジトリについて</a:t>
            </a:r>
            <a:endParaRPr lang="en-US" altLang="ja-JP" sz="4000" strike="sngStrike" dirty="0">
              <a:solidFill>
                <a:schemeClr val="bg1"/>
              </a:solidFill>
            </a:endParaRPr>
          </a:p>
          <a:p>
            <a:r>
              <a:rPr kumimoji="1" lang="en-US" altLang="ja-JP" sz="4000" dirty="0">
                <a:solidFill>
                  <a:schemeClr val="bg1"/>
                </a:solidFill>
              </a:rPr>
              <a:t>GitHub</a:t>
            </a:r>
            <a:r>
              <a:rPr kumimoji="1" lang="ja-JP" altLang="en-US" sz="4000">
                <a:solidFill>
                  <a:schemeClr val="bg1"/>
                </a:solidFill>
              </a:rPr>
              <a:t>の活用例</a:t>
            </a:r>
          </a:p>
        </p:txBody>
      </p:sp>
    </p:spTree>
    <p:extLst>
      <p:ext uri="{BB962C8B-B14F-4D97-AF65-F5344CB8AC3E}">
        <p14:creationId xmlns:p14="http://schemas.microsoft.com/office/powerpoint/2010/main" val="36378458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4DC2E-F835-2B48-8924-A28CD2CCB2D2}"/>
              </a:ext>
            </a:extLst>
          </p:cNvPr>
          <p:cNvSpPr>
            <a:spLocks noGrp="1"/>
          </p:cNvSpPr>
          <p:nvPr>
            <p:ph type="title"/>
          </p:nvPr>
        </p:nvSpPr>
        <p:spPr/>
        <p:txBody>
          <a:bodyPr/>
          <a:lstStyle/>
          <a:p>
            <a:r>
              <a:rPr kumimoji="1" lang="ja-JP" altLang="en-US">
                <a:solidFill>
                  <a:schemeClr val="bg1"/>
                </a:solidFill>
              </a:rPr>
              <a:t>実践</a:t>
            </a:r>
            <a:r>
              <a:rPr kumimoji="1" lang="en-US" altLang="ja-JP" dirty="0">
                <a:solidFill>
                  <a:schemeClr val="bg1"/>
                </a:solidFill>
              </a:rPr>
              <a:t>3</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E6225BBC-9492-114B-8DCB-0859ADB18602}"/>
              </a:ext>
            </a:extLst>
          </p:cNvPr>
          <p:cNvSpPr>
            <a:spLocks noGrp="1"/>
          </p:cNvSpPr>
          <p:nvPr>
            <p:ph idx="1"/>
          </p:nvPr>
        </p:nvSpPr>
        <p:spPr/>
        <p:txBody>
          <a:bodyPr>
            <a:normAutofit/>
          </a:bodyPr>
          <a:lstStyle/>
          <a:p>
            <a:r>
              <a:rPr kumimoji="1" lang="en-US" altLang="ja-JP" sz="4000" strike="sngStrike" dirty="0">
                <a:solidFill>
                  <a:schemeClr val="bg1"/>
                </a:solidFill>
              </a:rPr>
              <a:t>GitHub</a:t>
            </a:r>
            <a:r>
              <a:rPr kumimoji="1" lang="ja-JP" altLang="en-US" sz="4000" strike="sngStrike">
                <a:solidFill>
                  <a:schemeClr val="bg1"/>
                </a:solidFill>
              </a:rPr>
              <a:t>のプロフィールをかっこよくしてみよう</a:t>
            </a:r>
            <a:endParaRPr kumimoji="1" lang="en-US" altLang="ja-JP" sz="4000" strike="sngStrike" dirty="0">
              <a:solidFill>
                <a:schemeClr val="bg1"/>
              </a:solidFill>
            </a:endParaRPr>
          </a:p>
          <a:p>
            <a:r>
              <a:rPr lang="en-US" altLang="ja-JP" sz="4000" strike="sngStrike" dirty="0">
                <a:solidFill>
                  <a:schemeClr val="bg1"/>
                </a:solidFill>
              </a:rPr>
              <a:t>Private</a:t>
            </a:r>
            <a:r>
              <a:rPr lang="ja-JP" altLang="en-US" sz="4000" strike="sngStrike">
                <a:solidFill>
                  <a:schemeClr val="bg1"/>
                </a:solidFill>
              </a:rPr>
              <a:t>リポジトリについて</a:t>
            </a:r>
            <a:endParaRPr lang="en-US" altLang="ja-JP" sz="4000" strike="sngStrike" dirty="0">
              <a:solidFill>
                <a:schemeClr val="bg1"/>
              </a:solidFill>
            </a:endParaRPr>
          </a:p>
          <a:p>
            <a:r>
              <a:rPr kumimoji="1" lang="en-US" altLang="ja-JP" sz="4000" strike="sngStrike" dirty="0">
                <a:solidFill>
                  <a:schemeClr val="bg1"/>
                </a:solidFill>
              </a:rPr>
              <a:t>GitHub</a:t>
            </a:r>
            <a:r>
              <a:rPr kumimoji="1" lang="ja-JP" altLang="en-US" sz="4000" strike="sngStrike">
                <a:solidFill>
                  <a:schemeClr val="bg1"/>
                </a:solidFill>
              </a:rPr>
              <a:t>の活用例</a:t>
            </a:r>
          </a:p>
        </p:txBody>
      </p:sp>
    </p:spTree>
    <p:extLst>
      <p:ext uri="{BB962C8B-B14F-4D97-AF65-F5344CB8AC3E}">
        <p14:creationId xmlns:p14="http://schemas.microsoft.com/office/powerpoint/2010/main" val="19972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en-US" altLang="ja-JP" dirty="0">
                <a:solidFill>
                  <a:schemeClr val="bg1"/>
                </a:solidFill>
              </a:rPr>
              <a:t>Git</a:t>
            </a:r>
            <a:r>
              <a:rPr kumimoji="1" lang="ja-JP" altLang="en-US">
                <a:solidFill>
                  <a:schemeClr val="bg1"/>
                </a:solidFill>
              </a:rPr>
              <a:t>とは</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ja-JP" altLang="en-US" sz="4000">
                <a:solidFill>
                  <a:schemeClr val="bg1"/>
                </a:solidFill>
              </a:rPr>
              <a:t>プログラミング言語</a:t>
            </a:r>
            <a:endParaRPr lang="en-US" altLang="ja-JP" sz="4000" dirty="0">
              <a:solidFill>
                <a:schemeClr val="bg1"/>
              </a:solidFill>
            </a:endParaRPr>
          </a:p>
          <a:p>
            <a:pPr marL="0" indent="0">
              <a:buNone/>
            </a:pPr>
            <a:endParaRPr lang="en-US" altLang="ja-JP" sz="4000" dirty="0">
              <a:solidFill>
                <a:schemeClr val="bg1"/>
              </a:solidFill>
            </a:endParaRPr>
          </a:p>
          <a:p>
            <a:pPr marL="0" indent="0">
              <a:buNone/>
            </a:pPr>
            <a:r>
              <a:rPr lang="ja-JP" altLang="en-US" sz="4000">
                <a:solidFill>
                  <a:schemeClr val="bg1"/>
                </a:solidFill>
              </a:rPr>
              <a:t>コンピュータに言うこと聞かせるための言葉</a:t>
            </a:r>
            <a:endParaRPr lang="en-US" altLang="ja-JP" sz="4000" dirty="0">
              <a:solidFill>
                <a:schemeClr val="bg1"/>
              </a:solidFill>
            </a:endParaRPr>
          </a:p>
          <a:p>
            <a:pPr marL="0" indent="0">
              <a:buNone/>
            </a:pPr>
            <a:r>
              <a:rPr lang="en-US" altLang="ja-JP" sz="2400" dirty="0">
                <a:solidFill>
                  <a:schemeClr val="bg1"/>
                </a:solidFill>
              </a:rPr>
              <a:t>e.g. </a:t>
            </a:r>
            <a:r>
              <a:rPr lang="en-US" altLang="ja-JP" sz="2400" dirty="0">
                <a:solidFill>
                  <a:schemeClr val="accent2"/>
                </a:solidFill>
              </a:rPr>
              <a:t>Python</a:t>
            </a:r>
            <a:r>
              <a:rPr lang="en-US" altLang="ja-JP" sz="2400" dirty="0">
                <a:solidFill>
                  <a:schemeClr val="bg1"/>
                </a:solidFill>
              </a:rPr>
              <a:t>,</a:t>
            </a:r>
            <a:r>
              <a:rPr lang="ja-JP" altLang="en-US" sz="2400">
                <a:solidFill>
                  <a:schemeClr val="bg1"/>
                </a:solidFill>
              </a:rPr>
              <a:t> </a:t>
            </a:r>
            <a:r>
              <a:rPr lang="en-US" altLang="ja-JP" sz="2400" dirty="0">
                <a:solidFill>
                  <a:schemeClr val="accent2"/>
                </a:solidFill>
              </a:rPr>
              <a:t>JavaScript</a:t>
            </a:r>
            <a:r>
              <a:rPr lang="en-US" altLang="ja-JP" sz="2400" dirty="0">
                <a:solidFill>
                  <a:schemeClr val="bg1"/>
                </a:solidFill>
              </a:rPr>
              <a:t>,</a:t>
            </a:r>
            <a:r>
              <a:rPr lang="ja-JP" altLang="en-US" sz="2400">
                <a:solidFill>
                  <a:schemeClr val="bg1"/>
                </a:solidFill>
              </a:rPr>
              <a:t> </a:t>
            </a:r>
            <a:r>
              <a:rPr lang="en-US" altLang="ja-JP" sz="2400" dirty="0">
                <a:solidFill>
                  <a:schemeClr val="accent2"/>
                </a:solidFill>
              </a:rPr>
              <a:t>Ruby</a:t>
            </a:r>
            <a:r>
              <a:rPr lang="en-US" altLang="ja-JP" sz="2400" dirty="0">
                <a:solidFill>
                  <a:schemeClr val="bg1"/>
                </a:solidFill>
              </a:rPr>
              <a:t>,</a:t>
            </a:r>
            <a:r>
              <a:rPr lang="ja-JP" altLang="en-US" sz="2400">
                <a:solidFill>
                  <a:schemeClr val="bg1"/>
                </a:solidFill>
              </a:rPr>
              <a:t> </a:t>
            </a:r>
            <a:r>
              <a:rPr lang="en-US" altLang="ja-JP" sz="2400" dirty="0">
                <a:solidFill>
                  <a:schemeClr val="bg1"/>
                </a:solidFill>
              </a:rPr>
              <a:t>Scala,</a:t>
            </a:r>
            <a:r>
              <a:rPr lang="ja-JP" altLang="en-US" sz="2400">
                <a:solidFill>
                  <a:schemeClr val="bg1"/>
                </a:solidFill>
              </a:rPr>
              <a:t> </a:t>
            </a:r>
            <a:r>
              <a:rPr lang="en-US" altLang="ja-JP" sz="2400" dirty="0">
                <a:solidFill>
                  <a:schemeClr val="bg1"/>
                </a:solidFill>
              </a:rPr>
              <a:t>PHP,</a:t>
            </a:r>
            <a:r>
              <a:rPr lang="ja-JP" altLang="en-US" sz="2400">
                <a:solidFill>
                  <a:schemeClr val="bg1"/>
                </a:solidFill>
              </a:rPr>
              <a:t> </a:t>
            </a:r>
            <a:r>
              <a:rPr lang="en-US" altLang="ja-JP" sz="2400" dirty="0">
                <a:solidFill>
                  <a:schemeClr val="bg1"/>
                </a:solidFill>
              </a:rPr>
              <a:t>Swift,</a:t>
            </a:r>
            <a:r>
              <a:rPr lang="ja-JP" altLang="en-US" sz="2400">
                <a:solidFill>
                  <a:schemeClr val="bg1"/>
                </a:solidFill>
              </a:rPr>
              <a:t> </a:t>
            </a:r>
            <a:r>
              <a:rPr lang="en-US" altLang="ja-JP" sz="2400" dirty="0">
                <a:solidFill>
                  <a:schemeClr val="bg1"/>
                </a:solidFill>
              </a:rPr>
              <a:t>R,</a:t>
            </a:r>
            <a:r>
              <a:rPr lang="ja-JP" altLang="en-US" sz="2400">
                <a:solidFill>
                  <a:schemeClr val="bg1"/>
                </a:solidFill>
              </a:rPr>
              <a:t> </a:t>
            </a:r>
            <a:r>
              <a:rPr lang="en-US" altLang="ja-JP" sz="2400" dirty="0">
                <a:solidFill>
                  <a:schemeClr val="accent2"/>
                </a:solidFill>
              </a:rPr>
              <a:t>C#</a:t>
            </a:r>
            <a:r>
              <a:rPr lang="en-US" altLang="ja-JP" sz="2400" dirty="0">
                <a:solidFill>
                  <a:schemeClr val="bg1"/>
                </a:solidFill>
              </a:rPr>
              <a:t>, </a:t>
            </a:r>
            <a:r>
              <a:rPr lang="en-US" altLang="ja-JP" sz="2400" dirty="0">
                <a:solidFill>
                  <a:schemeClr val="accent2"/>
                </a:solidFill>
              </a:rPr>
              <a:t>C</a:t>
            </a:r>
            <a:r>
              <a:rPr lang="en-US" altLang="ja-JP" sz="2400" dirty="0">
                <a:solidFill>
                  <a:schemeClr val="bg1"/>
                </a:solidFill>
              </a:rPr>
              <a:t>,</a:t>
            </a:r>
            <a:r>
              <a:rPr lang="ja-JP" altLang="en-US" sz="2400">
                <a:solidFill>
                  <a:schemeClr val="bg1"/>
                </a:solidFill>
              </a:rPr>
              <a:t> </a:t>
            </a:r>
            <a:r>
              <a:rPr lang="en-US" altLang="ja-JP" sz="2400" dirty="0">
                <a:solidFill>
                  <a:schemeClr val="accent2"/>
                </a:solidFill>
              </a:rPr>
              <a:t>C++</a:t>
            </a:r>
            <a:r>
              <a:rPr lang="en-US" altLang="ja-JP" sz="2400" dirty="0">
                <a:solidFill>
                  <a:schemeClr val="bg1"/>
                </a:solidFill>
              </a:rPr>
              <a:t>,</a:t>
            </a:r>
            <a:r>
              <a:rPr lang="ja-JP" altLang="en-US" sz="2400">
                <a:solidFill>
                  <a:schemeClr val="bg1"/>
                </a:solidFill>
              </a:rPr>
              <a:t> </a:t>
            </a:r>
            <a:r>
              <a:rPr lang="en-US" altLang="ja-JP" sz="2400" dirty="0">
                <a:solidFill>
                  <a:schemeClr val="bg1"/>
                </a:solidFill>
              </a:rPr>
              <a:t>Kotlin,</a:t>
            </a:r>
            <a:r>
              <a:rPr lang="ja-JP" altLang="en-US" sz="2400">
                <a:solidFill>
                  <a:schemeClr val="bg1"/>
                </a:solidFill>
              </a:rPr>
              <a:t> </a:t>
            </a:r>
            <a:r>
              <a:rPr lang="en-US" altLang="ja-JP" sz="2400" dirty="0">
                <a:solidFill>
                  <a:schemeClr val="bg1"/>
                </a:solidFill>
              </a:rPr>
              <a:t>Java,</a:t>
            </a:r>
            <a:r>
              <a:rPr lang="ja-JP" altLang="en-US" sz="2400">
                <a:solidFill>
                  <a:schemeClr val="bg1"/>
                </a:solidFill>
              </a:rPr>
              <a:t> </a:t>
            </a:r>
            <a:r>
              <a:rPr lang="en-US" altLang="ja-JP" sz="2400" dirty="0">
                <a:solidFill>
                  <a:schemeClr val="accent2"/>
                </a:solidFill>
              </a:rPr>
              <a:t>Go</a:t>
            </a:r>
            <a:r>
              <a:rPr lang="ja-JP" altLang="en-US" sz="2400">
                <a:solidFill>
                  <a:schemeClr val="bg1"/>
                </a:solidFill>
              </a:rPr>
              <a:t> </a:t>
            </a:r>
            <a:r>
              <a:rPr lang="en-US" altLang="ja-JP" sz="2400" dirty="0">
                <a:solidFill>
                  <a:schemeClr val="bg1"/>
                </a:solidFill>
              </a:rPr>
              <a:t>…</a:t>
            </a:r>
            <a:endParaRPr lang="ja-JP" altLang="en-US" sz="2400">
              <a:solidFill>
                <a:schemeClr val="bg1"/>
              </a:solidFill>
            </a:endParaRPr>
          </a:p>
        </p:txBody>
      </p:sp>
    </p:spTree>
    <p:extLst>
      <p:ext uri="{BB962C8B-B14F-4D97-AF65-F5344CB8AC3E}">
        <p14:creationId xmlns:p14="http://schemas.microsoft.com/office/powerpoint/2010/main" val="259557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en-US" altLang="ja-JP" dirty="0">
                <a:solidFill>
                  <a:schemeClr val="bg1"/>
                </a:solidFill>
              </a:rPr>
              <a:t>Git</a:t>
            </a:r>
            <a:r>
              <a:rPr kumimoji="1" lang="ja-JP" altLang="en-US">
                <a:solidFill>
                  <a:schemeClr val="bg1"/>
                </a:solidFill>
              </a:rPr>
              <a:t>とは</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20000"/>
          </a:bodyPr>
          <a:lstStyle/>
          <a:p>
            <a:pPr marL="0" indent="0">
              <a:buNone/>
            </a:pPr>
            <a:r>
              <a:rPr lang="ja-JP" altLang="en-US" sz="3200">
                <a:solidFill>
                  <a:schemeClr val="bg1"/>
                </a:solidFill>
              </a:rPr>
              <a:t>変更履歴</a:t>
            </a:r>
            <a:r>
              <a:rPr lang="en-US" altLang="ja-JP" sz="3200" dirty="0">
                <a:solidFill>
                  <a:schemeClr val="bg1"/>
                </a:solidFill>
              </a:rPr>
              <a:t>(</a:t>
            </a:r>
            <a:r>
              <a:rPr lang="ja-JP" altLang="en-US" sz="3200">
                <a:solidFill>
                  <a:schemeClr val="bg1"/>
                </a:solidFill>
              </a:rPr>
              <a:t>例</a:t>
            </a:r>
            <a:r>
              <a:rPr lang="en-US" altLang="ja-JP" sz="3200" dirty="0">
                <a:solidFill>
                  <a:schemeClr val="bg1"/>
                </a:solidFill>
              </a:rPr>
              <a:t>)</a:t>
            </a:r>
          </a:p>
          <a:p>
            <a:pPr marL="0" indent="0">
              <a:buNone/>
            </a:pPr>
            <a:endParaRPr lang="en-US" altLang="ja-JP" sz="3200" dirty="0">
              <a:solidFill>
                <a:schemeClr val="bg1"/>
              </a:solidFill>
            </a:endParaRPr>
          </a:p>
          <a:p>
            <a:pPr marL="0" indent="0">
              <a:buNone/>
            </a:pPr>
            <a:r>
              <a:rPr lang="en-US" altLang="ja-JP" sz="3200" dirty="0">
                <a:solidFill>
                  <a:schemeClr val="bg1"/>
                </a:solidFill>
              </a:rPr>
              <a:t>foo</a:t>
            </a:r>
            <a:r>
              <a:rPr lang="ja-JP" altLang="en-US" sz="3200">
                <a:solidFill>
                  <a:schemeClr val="bg1"/>
                </a:solidFill>
              </a:rPr>
              <a:t>が</a:t>
            </a:r>
            <a:r>
              <a:rPr lang="en-US" altLang="ja-JP" sz="3200" dirty="0">
                <a:solidFill>
                  <a:schemeClr val="bg1"/>
                </a:solidFill>
              </a:rPr>
              <a:t>a</a:t>
            </a:r>
            <a:r>
              <a:rPr lang="ja-JP" altLang="en-US" sz="3200">
                <a:solidFill>
                  <a:schemeClr val="bg1"/>
                </a:solidFill>
              </a:rPr>
              <a:t>というファイルに</a:t>
            </a:r>
            <a:r>
              <a:rPr lang="en-US" altLang="ja-JP" sz="3200" dirty="0" err="1">
                <a:solidFill>
                  <a:schemeClr val="bg1"/>
                </a:solidFill>
              </a:rPr>
              <a:t>hoge</a:t>
            </a:r>
            <a:r>
              <a:rPr lang="ja-JP" altLang="en-US" sz="3200">
                <a:solidFill>
                  <a:schemeClr val="bg1"/>
                </a:solidFill>
              </a:rPr>
              <a:t>と書いた</a:t>
            </a:r>
            <a:endParaRPr lang="en-US" altLang="ja-JP" sz="3200" dirty="0">
              <a:solidFill>
                <a:schemeClr val="bg1"/>
              </a:solidFill>
            </a:endParaRPr>
          </a:p>
          <a:p>
            <a:pPr marL="0" indent="0">
              <a:buNone/>
            </a:pPr>
            <a:r>
              <a:rPr lang="ja-JP" altLang="en-US" sz="3200">
                <a:solidFill>
                  <a:schemeClr val="bg1"/>
                </a:solidFill>
              </a:rPr>
              <a:t>↓</a:t>
            </a:r>
            <a:endParaRPr lang="en-US" altLang="ja-JP" sz="3200" dirty="0">
              <a:solidFill>
                <a:schemeClr val="bg1"/>
              </a:solidFill>
            </a:endParaRPr>
          </a:p>
          <a:p>
            <a:pPr marL="0" indent="0">
              <a:buNone/>
            </a:pPr>
            <a:r>
              <a:rPr lang="en-US" altLang="ja-JP" sz="3200" dirty="0">
                <a:solidFill>
                  <a:schemeClr val="bg1"/>
                </a:solidFill>
              </a:rPr>
              <a:t>bar</a:t>
            </a:r>
            <a:r>
              <a:rPr lang="ja-JP" altLang="en-US" sz="3200">
                <a:solidFill>
                  <a:schemeClr val="bg1"/>
                </a:solidFill>
              </a:rPr>
              <a:t>が同じ</a:t>
            </a:r>
            <a:r>
              <a:rPr lang="en-US" altLang="ja-JP" sz="3200" dirty="0">
                <a:solidFill>
                  <a:schemeClr val="bg1"/>
                </a:solidFill>
              </a:rPr>
              <a:t>a</a:t>
            </a:r>
            <a:r>
              <a:rPr lang="ja-JP" altLang="en-US" sz="3200">
                <a:solidFill>
                  <a:schemeClr val="bg1"/>
                </a:solidFill>
              </a:rPr>
              <a:t>というファイルの</a:t>
            </a:r>
            <a:r>
              <a:rPr lang="en-US" altLang="ja-JP" sz="3200" dirty="0" err="1">
                <a:solidFill>
                  <a:schemeClr val="bg1"/>
                </a:solidFill>
              </a:rPr>
              <a:t>hoge</a:t>
            </a:r>
            <a:r>
              <a:rPr lang="ja-JP" altLang="en-US" sz="3200">
                <a:solidFill>
                  <a:schemeClr val="bg1"/>
                </a:solidFill>
              </a:rPr>
              <a:t>を</a:t>
            </a:r>
            <a:r>
              <a:rPr lang="en-US" altLang="ja-JP" sz="3200" dirty="0" err="1">
                <a:solidFill>
                  <a:schemeClr val="bg1"/>
                </a:solidFill>
              </a:rPr>
              <a:t>huga</a:t>
            </a:r>
            <a:r>
              <a:rPr lang="ja-JP" altLang="en-US" sz="3200">
                <a:solidFill>
                  <a:schemeClr val="bg1"/>
                </a:solidFill>
              </a:rPr>
              <a:t>に変更した</a:t>
            </a:r>
            <a:endParaRPr lang="en-US" altLang="ja-JP" sz="3200" dirty="0">
              <a:solidFill>
                <a:schemeClr val="bg1"/>
              </a:solidFill>
            </a:endParaRPr>
          </a:p>
          <a:p>
            <a:pPr marL="0" indent="0">
              <a:buNone/>
            </a:pPr>
            <a:r>
              <a:rPr lang="ja-JP" altLang="en-US" sz="3200">
                <a:solidFill>
                  <a:schemeClr val="bg1"/>
                </a:solidFill>
              </a:rPr>
              <a:t>↓</a:t>
            </a:r>
            <a:endParaRPr lang="en-US" altLang="ja-JP" sz="3200" dirty="0">
              <a:solidFill>
                <a:schemeClr val="bg1"/>
              </a:solidFill>
            </a:endParaRPr>
          </a:p>
          <a:p>
            <a:pPr marL="0" indent="0">
              <a:buNone/>
            </a:pPr>
            <a:r>
              <a:rPr lang="en-US" altLang="ja-JP" sz="3200" dirty="0" err="1">
                <a:solidFill>
                  <a:schemeClr val="bg1"/>
                </a:solidFill>
              </a:rPr>
              <a:t>baz</a:t>
            </a:r>
            <a:r>
              <a:rPr lang="ja-JP" altLang="en-US" sz="3200">
                <a:solidFill>
                  <a:schemeClr val="bg1"/>
                </a:solidFill>
              </a:rPr>
              <a:t>が</a:t>
            </a:r>
            <a:r>
              <a:rPr lang="en-US" altLang="ja-JP" sz="3200" dirty="0">
                <a:solidFill>
                  <a:schemeClr val="bg1"/>
                </a:solidFill>
              </a:rPr>
              <a:t>a</a:t>
            </a:r>
            <a:r>
              <a:rPr lang="ja-JP" altLang="en-US" sz="3200">
                <a:solidFill>
                  <a:schemeClr val="bg1"/>
                </a:solidFill>
              </a:rPr>
              <a:t>というファイルを消して</a:t>
            </a:r>
            <a:r>
              <a:rPr lang="en-US" altLang="ja-JP" sz="3200" dirty="0">
                <a:solidFill>
                  <a:schemeClr val="bg1"/>
                </a:solidFill>
              </a:rPr>
              <a:t>b</a:t>
            </a:r>
            <a:r>
              <a:rPr lang="ja-JP" altLang="en-US" sz="3200">
                <a:solidFill>
                  <a:schemeClr val="bg1"/>
                </a:solidFill>
              </a:rPr>
              <a:t>というファイルを作った</a:t>
            </a:r>
            <a:endParaRPr lang="en-US" altLang="ja-JP" sz="3200" dirty="0">
              <a:solidFill>
                <a:schemeClr val="bg1"/>
              </a:solidFill>
            </a:endParaRPr>
          </a:p>
        </p:txBody>
      </p:sp>
    </p:spTree>
    <p:extLst>
      <p:ext uri="{BB962C8B-B14F-4D97-AF65-F5344CB8AC3E}">
        <p14:creationId xmlns:p14="http://schemas.microsoft.com/office/powerpoint/2010/main" val="2882098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en-US" altLang="ja-JP" dirty="0">
                <a:solidFill>
                  <a:schemeClr val="bg1"/>
                </a:solidFill>
              </a:rPr>
              <a:t>Git</a:t>
            </a:r>
            <a:r>
              <a:rPr kumimoji="1" lang="ja-JP" altLang="en-US">
                <a:solidFill>
                  <a:schemeClr val="bg1"/>
                </a:solidFill>
              </a:rPr>
              <a:t>とは</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ja-JP" altLang="en-US" sz="5400">
                <a:solidFill>
                  <a:schemeClr val="bg1"/>
                </a:solidFill>
              </a:rPr>
              <a:t>バージョン管理</a:t>
            </a:r>
            <a:endParaRPr lang="en-US" altLang="ja-JP" sz="5400" dirty="0">
              <a:solidFill>
                <a:schemeClr val="bg1"/>
              </a:solidFill>
            </a:endParaRPr>
          </a:p>
          <a:p>
            <a:pPr marL="0" indent="0">
              <a:buNone/>
            </a:pPr>
            <a:endParaRPr lang="en-US" altLang="ja-JP" sz="5400" dirty="0">
              <a:solidFill>
                <a:schemeClr val="bg1"/>
              </a:solidFill>
            </a:endParaRPr>
          </a:p>
          <a:p>
            <a:pPr marL="0" indent="0">
              <a:buNone/>
            </a:pPr>
            <a:r>
              <a:rPr lang="ja-JP" altLang="en-US" sz="5400">
                <a:solidFill>
                  <a:schemeClr val="bg1"/>
                </a:solidFill>
              </a:rPr>
              <a:t>＝変更履歴を管理すること</a:t>
            </a:r>
            <a:endParaRPr lang="en-US" altLang="ja-JP" sz="5400" dirty="0">
              <a:solidFill>
                <a:schemeClr val="bg1"/>
              </a:solidFill>
            </a:endParaRPr>
          </a:p>
        </p:txBody>
      </p:sp>
    </p:spTree>
    <p:extLst>
      <p:ext uri="{BB962C8B-B14F-4D97-AF65-F5344CB8AC3E}">
        <p14:creationId xmlns:p14="http://schemas.microsoft.com/office/powerpoint/2010/main" val="471361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en-US" altLang="ja-JP" dirty="0">
                <a:solidFill>
                  <a:schemeClr val="bg1"/>
                </a:solidFill>
              </a:rPr>
              <a:t>Git</a:t>
            </a:r>
            <a:r>
              <a:rPr kumimoji="1" lang="ja-JP" altLang="en-US">
                <a:solidFill>
                  <a:schemeClr val="bg1"/>
                </a:solidFill>
              </a:rPr>
              <a:t>とは</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77500" lnSpcReduction="20000"/>
          </a:bodyPr>
          <a:lstStyle/>
          <a:p>
            <a:pPr marL="0" indent="0">
              <a:buNone/>
            </a:pPr>
            <a:r>
              <a:rPr lang="en-US" altLang="ja-JP" sz="5400" dirty="0">
                <a:solidFill>
                  <a:schemeClr val="bg1"/>
                </a:solidFill>
              </a:rPr>
              <a:t>Linux</a:t>
            </a:r>
          </a:p>
          <a:p>
            <a:pPr marL="0" indent="0">
              <a:buNone/>
            </a:pPr>
            <a:endParaRPr lang="en-US" altLang="ja-JP" sz="5400" dirty="0">
              <a:solidFill>
                <a:schemeClr val="bg1"/>
              </a:solidFill>
            </a:endParaRPr>
          </a:p>
          <a:p>
            <a:pPr marL="0" indent="0">
              <a:buNone/>
            </a:pPr>
            <a:r>
              <a:rPr lang="en-US" altLang="ja-JP" sz="5400" dirty="0">
                <a:solidFill>
                  <a:schemeClr val="bg1"/>
                </a:solidFill>
              </a:rPr>
              <a:t>Linux</a:t>
            </a:r>
            <a:r>
              <a:rPr lang="ja-JP" altLang="en-US" sz="5400">
                <a:solidFill>
                  <a:schemeClr val="bg1"/>
                </a:solidFill>
              </a:rPr>
              <a:t>とは、</a:t>
            </a:r>
            <a:r>
              <a:rPr lang="en-US" altLang="ja-JP" sz="5400" dirty="0">
                <a:solidFill>
                  <a:schemeClr val="bg1"/>
                </a:solidFill>
              </a:rPr>
              <a:t>Unix</a:t>
            </a:r>
            <a:r>
              <a:rPr lang="ja-JP" altLang="en-US" sz="5400">
                <a:solidFill>
                  <a:schemeClr val="bg1"/>
                </a:solidFill>
              </a:rPr>
              <a:t>系</a:t>
            </a:r>
            <a:r>
              <a:rPr lang="en-US" altLang="ja-JP" sz="5400" dirty="0">
                <a:solidFill>
                  <a:schemeClr val="bg1"/>
                </a:solidFill>
              </a:rPr>
              <a:t>OS</a:t>
            </a:r>
            <a:r>
              <a:rPr lang="ja-JP" altLang="en-US" sz="5400">
                <a:solidFill>
                  <a:schemeClr val="bg1"/>
                </a:solidFill>
              </a:rPr>
              <a:t>カーネルである</a:t>
            </a:r>
            <a:r>
              <a:rPr lang="en-US" altLang="ja-JP" sz="5400" dirty="0">
                <a:solidFill>
                  <a:schemeClr val="bg1"/>
                </a:solidFill>
              </a:rPr>
              <a:t>Linux</a:t>
            </a:r>
            <a:r>
              <a:rPr lang="ja-JP" altLang="en-US" sz="5400">
                <a:solidFill>
                  <a:schemeClr val="bg1"/>
                </a:solidFill>
              </a:rPr>
              <a:t>カーネル、およびそれをカーネルとして周辺を整備したシステムである。</a:t>
            </a:r>
            <a:endParaRPr lang="en-US" altLang="ja-JP" sz="5400" dirty="0">
              <a:solidFill>
                <a:schemeClr val="bg1"/>
              </a:solidFill>
            </a:endParaRPr>
          </a:p>
          <a:p>
            <a:pPr marL="0" indent="0" algn="r">
              <a:buNone/>
            </a:pPr>
            <a:r>
              <a:rPr lang="ja-JP" altLang="en-US" sz="5400">
                <a:solidFill>
                  <a:schemeClr val="bg1"/>
                </a:solidFill>
              </a:rPr>
              <a:t>詳しくは</a:t>
            </a:r>
            <a:r>
              <a:rPr lang="en-US" altLang="ja-JP" sz="5400" dirty="0" err="1">
                <a:solidFill>
                  <a:schemeClr val="bg1"/>
                </a:solidFill>
              </a:rPr>
              <a:t>GLaTAN</a:t>
            </a:r>
            <a:r>
              <a:rPr lang="ja-JP" altLang="en-US" sz="5400">
                <a:solidFill>
                  <a:schemeClr val="bg1"/>
                </a:solidFill>
              </a:rPr>
              <a:t>まで</a:t>
            </a:r>
            <a:endParaRPr lang="en-US" altLang="ja-JP" sz="5400" dirty="0">
              <a:solidFill>
                <a:schemeClr val="bg1"/>
              </a:solidFill>
            </a:endParaRPr>
          </a:p>
        </p:txBody>
      </p:sp>
    </p:spTree>
    <p:extLst>
      <p:ext uri="{BB962C8B-B14F-4D97-AF65-F5344CB8AC3E}">
        <p14:creationId xmlns:p14="http://schemas.microsoft.com/office/powerpoint/2010/main" val="2432871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en-US" altLang="ja-JP" dirty="0">
                <a:solidFill>
                  <a:schemeClr val="bg1"/>
                </a:solidFill>
              </a:rPr>
              <a:t>Git</a:t>
            </a:r>
            <a:r>
              <a:rPr kumimoji="1" lang="ja-JP" altLang="en-US">
                <a:solidFill>
                  <a:schemeClr val="bg1"/>
                </a:solidFill>
              </a:rPr>
              <a:t>とは</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77500" lnSpcReduction="20000"/>
          </a:bodyPr>
          <a:lstStyle/>
          <a:p>
            <a:pPr marL="0" indent="0">
              <a:buNone/>
            </a:pPr>
            <a:r>
              <a:rPr lang="ja-JP" altLang="en-US" sz="5400">
                <a:solidFill>
                  <a:schemeClr val="bg1"/>
                </a:solidFill>
              </a:rPr>
              <a:t>リーナス・トーバルズ →</a:t>
            </a:r>
            <a:endParaRPr lang="en-US" altLang="ja-JP" sz="5400" dirty="0">
              <a:solidFill>
                <a:schemeClr val="bg1"/>
              </a:solidFill>
            </a:endParaRPr>
          </a:p>
          <a:p>
            <a:pPr marL="0" indent="0">
              <a:buNone/>
            </a:pPr>
            <a:endParaRPr lang="en-US" altLang="ja-JP" sz="5400" dirty="0">
              <a:solidFill>
                <a:schemeClr val="bg1"/>
              </a:solidFill>
            </a:endParaRPr>
          </a:p>
          <a:p>
            <a:pPr marL="0" indent="0">
              <a:buNone/>
            </a:pPr>
            <a:r>
              <a:rPr lang="en-US" altLang="ja-JP" sz="5400" dirty="0">
                <a:solidFill>
                  <a:schemeClr val="bg1"/>
                </a:solidFill>
              </a:rPr>
              <a:t>Linux</a:t>
            </a:r>
            <a:r>
              <a:rPr lang="ja-JP" altLang="en-US" sz="5400">
                <a:solidFill>
                  <a:schemeClr val="bg1"/>
                </a:solidFill>
              </a:rPr>
              <a:t>作った人</a:t>
            </a:r>
            <a:br>
              <a:rPr lang="en-US" altLang="ja-JP" sz="5400" dirty="0">
                <a:solidFill>
                  <a:schemeClr val="bg1"/>
                </a:solidFill>
              </a:rPr>
            </a:br>
            <a:r>
              <a:rPr lang="en-US" altLang="ja-JP" sz="5400" dirty="0">
                <a:solidFill>
                  <a:schemeClr val="bg1"/>
                </a:solidFill>
              </a:rPr>
              <a:t>Intel</a:t>
            </a:r>
            <a:r>
              <a:rPr lang="ja-JP" altLang="en-US" sz="5400">
                <a:solidFill>
                  <a:schemeClr val="bg1"/>
                </a:solidFill>
              </a:rPr>
              <a:t>や</a:t>
            </a:r>
            <a:r>
              <a:rPr lang="en-US" altLang="ja-JP" sz="5400" dirty="0">
                <a:solidFill>
                  <a:schemeClr val="bg1"/>
                </a:solidFill>
              </a:rPr>
              <a:t>Nvidia</a:t>
            </a:r>
            <a:r>
              <a:rPr lang="ja-JP" altLang="en-US" sz="5400">
                <a:solidFill>
                  <a:schemeClr val="bg1"/>
                </a:solidFill>
              </a:rPr>
              <a:t>が嫌い過ぎて</a:t>
            </a:r>
            <a:br>
              <a:rPr lang="en-US" altLang="ja-JP" sz="5400" dirty="0">
                <a:solidFill>
                  <a:schemeClr val="bg1"/>
                </a:solidFill>
              </a:rPr>
            </a:br>
            <a:r>
              <a:rPr lang="ja-JP" altLang="en-US" sz="5400">
                <a:solidFill>
                  <a:schemeClr val="bg1"/>
                </a:solidFill>
              </a:rPr>
              <a:t>名指しで中指立てるガチのマフィア</a:t>
            </a:r>
            <a:endParaRPr lang="en-US" altLang="ja-JP" sz="5400" dirty="0">
              <a:solidFill>
                <a:schemeClr val="bg1"/>
              </a:solidFill>
            </a:endParaRPr>
          </a:p>
          <a:p>
            <a:pPr marL="0" indent="0">
              <a:buNone/>
            </a:pPr>
            <a:r>
              <a:rPr lang="ja-JP" altLang="en-US" sz="5400">
                <a:solidFill>
                  <a:schemeClr val="bg1"/>
                </a:solidFill>
              </a:rPr>
              <a:t>すごい人だよ</a:t>
            </a:r>
            <a:endParaRPr lang="en-US" altLang="ja-JP" sz="5400" dirty="0">
              <a:solidFill>
                <a:schemeClr val="bg1"/>
              </a:solidFill>
            </a:endParaRPr>
          </a:p>
        </p:txBody>
      </p:sp>
      <p:pic>
        <p:nvPicPr>
          <p:cNvPr id="5" name="図 4">
            <a:extLst>
              <a:ext uri="{FF2B5EF4-FFF2-40B4-BE49-F238E27FC236}">
                <a16:creationId xmlns:a16="http://schemas.microsoft.com/office/drawing/2014/main" id="{4FE60D19-679B-314A-9945-70A7CA037183}"/>
              </a:ext>
            </a:extLst>
          </p:cNvPr>
          <p:cNvPicPr>
            <a:picLocks noChangeAspect="1"/>
          </p:cNvPicPr>
          <p:nvPr/>
        </p:nvPicPr>
        <p:blipFill>
          <a:blip r:embed="rId2"/>
          <a:stretch>
            <a:fillRect/>
          </a:stretch>
        </p:blipFill>
        <p:spPr>
          <a:xfrm>
            <a:off x="7202143" y="1449824"/>
            <a:ext cx="2260600" cy="2260600"/>
          </a:xfrm>
          <a:prstGeom prst="rect">
            <a:avLst/>
          </a:prstGeom>
        </p:spPr>
      </p:pic>
    </p:spTree>
    <p:extLst>
      <p:ext uri="{BB962C8B-B14F-4D97-AF65-F5344CB8AC3E}">
        <p14:creationId xmlns:p14="http://schemas.microsoft.com/office/powerpoint/2010/main" val="2105037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謎の設計図共有サイト “</a:t>
            </a:r>
            <a:r>
              <a:rPr lang="en-US" altLang="ja-JP" dirty="0">
                <a:solidFill>
                  <a:schemeClr val="bg1"/>
                </a:solidFill>
              </a:rPr>
              <a:t>GitHub</a:t>
            </a:r>
            <a:r>
              <a:rPr lang="ja-JP" altLang="en-US">
                <a:solidFill>
                  <a:schemeClr val="bg1"/>
                </a:solidFill>
              </a:rPr>
              <a:t>” とは</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ja-JP" altLang="en-US" sz="5400">
                <a:solidFill>
                  <a:schemeClr val="bg1"/>
                </a:solidFill>
              </a:rPr>
              <a:t>最近</a:t>
            </a:r>
            <a:r>
              <a:rPr lang="en-US" altLang="ja-JP" sz="5400" dirty="0">
                <a:solidFill>
                  <a:schemeClr val="bg1"/>
                </a:solidFill>
              </a:rPr>
              <a:t>Microsoft</a:t>
            </a:r>
            <a:r>
              <a:rPr lang="ja-JP" altLang="en-US" sz="5400">
                <a:solidFill>
                  <a:schemeClr val="bg1"/>
                </a:solidFill>
              </a:rPr>
              <a:t>社に買収された</a:t>
            </a:r>
            <a:br>
              <a:rPr lang="en-US" altLang="ja-JP" sz="5400" dirty="0">
                <a:solidFill>
                  <a:schemeClr val="bg1"/>
                </a:solidFill>
              </a:rPr>
            </a:br>
            <a:r>
              <a:rPr lang="ja-JP" altLang="en-US" sz="5400">
                <a:solidFill>
                  <a:schemeClr val="bg1"/>
                </a:solidFill>
              </a:rPr>
              <a:t>プラットフォームだよ。</a:t>
            </a:r>
            <a:endParaRPr lang="en-US" altLang="ja-JP" sz="5400" dirty="0">
              <a:solidFill>
                <a:schemeClr val="bg1"/>
              </a:solidFill>
            </a:endParaRPr>
          </a:p>
          <a:p>
            <a:pPr marL="0" indent="0">
              <a:buNone/>
            </a:pPr>
            <a:r>
              <a:rPr lang="en-US" altLang="ja-JP" sz="5400" dirty="0">
                <a:solidFill>
                  <a:schemeClr val="bg1"/>
                </a:solidFill>
              </a:rPr>
              <a:t>https://</a:t>
            </a:r>
            <a:r>
              <a:rPr lang="en-US" altLang="ja-JP" sz="5400" dirty="0" err="1">
                <a:solidFill>
                  <a:schemeClr val="bg1"/>
                </a:solidFill>
              </a:rPr>
              <a:t>github.com</a:t>
            </a:r>
            <a:r>
              <a:rPr lang="en-US" altLang="ja-JP" sz="5400" dirty="0">
                <a:solidFill>
                  <a:schemeClr val="bg1"/>
                </a:solidFill>
              </a:rPr>
              <a:t>/</a:t>
            </a:r>
          </a:p>
        </p:txBody>
      </p:sp>
    </p:spTree>
    <p:extLst>
      <p:ext uri="{BB962C8B-B14F-4D97-AF65-F5344CB8AC3E}">
        <p14:creationId xmlns:p14="http://schemas.microsoft.com/office/powerpoint/2010/main" val="2312542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a:solidFill>
                  <a:schemeClr val="bg1"/>
                </a:solidFill>
              </a:rPr>
              <a:t>はじめに</a:t>
            </a:r>
            <a:endParaRPr lang="en-US" altLang="ja-JP" sz="3600" dirty="0">
              <a:solidFill>
                <a:schemeClr val="bg1"/>
              </a:solidFill>
            </a:endParaRPr>
          </a:p>
          <a:p>
            <a:r>
              <a:rPr kumimoji="1" lang="ja-JP" altLang="en-US" sz="3600">
                <a:solidFill>
                  <a:schemeClr val="bg1"/>
                </a:solidFill>
              </a:rPr>
              <a:t>概要</a:t>
            </a:r>
            <a:endParaRPr kumimoji="1" lang="en-US" altLang="ja-JP" sz="3600" dirty="0">
              <a:solidFill>
                <a:schemeClr val="bg1"/>
              </a:solidFill>
            </a:endParaRPr>
          </a:p>
          <a:p>
            <a:r>
              <a:rPr lang="ja-JP" altLang="en-US" sz="3600">
                <a:solidFill>
                  <a:schemeClr val="bg1"/>
                </a:solidFill>
              </a:rPr>
              <a:t>導入</a:t>
            </a:r>
            <a:endParaRPr lang="en-US" altLang="ja-JP" sz="3600" dirty="0">
              <a:solidFill>
                <a:schemeClr val="bg1"/>
              </a:solidFill>
            </a:endParaRPr>
          </a:p>
          <a:p>
            <a:r>
              <a:rPr kumimoji="1" lang="ja-JP" altLang="en-US" sz="3600">
                <a:solidFill>
                  <a:schemeClr val="bg1"/>
                </a:solidFill>
              </a:rPr>
              <a:t>実践</a:t>
            </a:r>
            <a:endParaRPr kumimoji="1" lang="en-US" altLang="ja-JP" sz="3600" dirty="0">
              <a:solidFill>
                <a:schemeClr val="bg1"/>
              </a:solidFill>
            </a:endParaRPr>
          </a:p>
          <a:p>
            <a:r>
              <a:rPr lang="ja-JP" altLang="en-US" sz="3600">
                <a:solidFill>
                  <a:schemeClr val="bg1"/>
                </a:solidFill>
              </a:rPr>
              <a:t>実践</a:t>
            </a:r>
            <a:r>
              <a:rPr lang="en-US" altLang="ja-JP" sz="3600" dirty="0">
                <a:solidFill>
                  <a:schemeClr val="bg1"/>
                </a:solidFill>
              </a:rPr>
              <a:t>2</a:t>
            </a:r>
          </a:p>
          <a:p>
            <a:r>
              <a:rPr kumimoji="1" lang="ja-JP" altLang="en-US" sz="3600">
                <a:solidFill>
                  <a:schemeClr val="bg1"/>
                </a:solidFill>
              </a:rPr>
              <a:t>実践</a:t>
            </a:r>
            <a:r>
              <a:rPr kumimoji="1" lang="en-US" altLang="ja-JP" sz="3600" dirty="0">
                <a:solidFill>
                  <a:schemeClr val="bg1"/>
                </a:solidFill>
              </a:rPr>
              <a:t>3</a:t>
            </a:r>
          </a:p>
        </p:txBody>
      </p:sp>
    </p:spTree>
    <p:extLst>
      <p:ext uri="{BB962C8B-B14F-4D97-AF65-F5344CB8AC3E}">
        <p14:creationId xmlns:p14="http://schemas.microsoft.com/office/powerpoint/2010/main" val="2631740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謎の設計図共有サイト “</a:t>
            </a:r>
            <a:r>
              <a:rPr lang="en-US" altLang="ja-JP" dirty="0">
                <a:solidFill>
                  <a:schemeClr val="bg1"/>
                </a:solidFill>
              </a:rPr>
              <a:t>GitHub</a:t>
            </a:r>
            <a:r>
              <a:rPr lang="ja-JP" altLang="en-US">
                <a:solidFill>
                  <a:schemeClr val="bg1"/>
                </a:solidFill>
              </a:rPr>
              <a:t>” とは</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lnSpcReduction="10000"/>
          </a:bodyPr>
          <a:lstStyle/>
          <a:p>
            <a:pPr marL="0" indent="0">
              <a:buNone/>
            </a:pPr>
            <a:r>
              <a:rPr lang="en-US" altLang="ja-JP" sz="5400" b="1" dirty="0">
                <a:solidFill>
                  <a:schemeClr val="bg1"/>
                </a:solidFill>
              </a:rPr>
              <a:t>Git</a:t>
            </a:r>
            <a:r>
              <a:rPr lang="ja-JP" altLang="en-US" sz="5400">
                <a:solidFill>
                  <a:schemeClr val="bg1"/>
                </a:solidFill>
              </a:rPr>
              <a:t>のプラットフォームは</a:t>
            </a:r>
            <a:br>
              <a:rPr lang="en-US" altLang="ja-JP" sz="5400" dirty="0">
                <a:solidFill>
                  <a:schemeClr val="bg1"/>
                </a:solidFill>
              </a:rPr>
            </a:br>
            <a:r>
              <a:rPr lang="en-US" altLang="ja-JP" sz="5400" b="1" dirty="0">
                <a:solidFill>
                  <a:schemeClr val="bg1"/>
                </a:solidFill>
              </a:rPr>
              <a:t>GitHub</a:t>
            </a:r>
            <a:r>
              <a:rPr lang="ja-JP" altLang="en-US" sz="5400">
                <a:solidFill>
                  <a:schemeClr val="bg1"/>
                </a:solidFill>
              </a:rPr>
              <a:t>以外にも</a:t>
            </a:r>
            <a:br>
              <a:rPr lang="en-US" altLang="ja-JP" sz="5400" dirty="0">
                <a:solidFill>
                  <a:schemeClr val="bg1"/>
                </a:solidFill>
              </a:rPr>
            </a:br>
            <a:r>
              <a:rPr lang="en-US" altLang="ja-JP" sz="5400" b="1" dirty="0">
                <a:solidFill>
                  <a:schemeClr val="bg1"/>
                </a:solidFill>
              </a:rPr>
              <a:t>GitLab</a:t>
            </a:r>
            <a:r>
              <a:rPr lang="ja-JP" altLang="en-US" sz="5400">
                <a:solidFill>
                  <a:schemeClr val="bg1"/>
                </a:solidFill>
              </a:rPr>
              <a:t>や</a:t>
            </a:r>
            <a:r>
              <a:rPr lang="en-US" altLang="ja-JP" sz="5400" b="1" dirty="0" err="1">
                <a:solidFill>
                  <a:schemeClr val="bg1"/>
                </a:solidFill>
              </a:rPr>
              <a:t>GitKraken</a:t>
            </a:r>
            <a:r>
              <a:rPr lang="ja-JP" altLang="en-US" sz="5400" b="1">
                <a:solidFill>
                  <a:schemeClr val="bg1"/>
                </a:solidFill>
              </a:rPr>
              <a:t>，</a:t>
            </a:r>
            <a:r>
              <a:rPr lang="en-US" altLang="ja-JP" sz="5400" b="1" dirty="0" err="1">
                <a:solidFill>
                  <a:schemeClr val="bg1"/>
                </a:solidFill>
              </a:rPr>
              <a:t>GitBucket</a:t>
            </a:r>
            <a:r>
              <a:rPr lang="ja-JP" altLang="en-US" sz="5400" b="1">
                <a:solidFill>
                  <a:schemeClr val="bg1"/>
                </a:solidFill>
              </a:rPr>
              <a:t>，</a:t>
            </a:r>
            <a:r>
              <a:rPr lang="en-US" altLang="ja-JP" sz="5400" b="1" dirty="0">
                <a:solidFill>
                  <a:schemeClr val="bg1"/>
                </a:solidFill>
              </a:rPr>
              <a:t>Bitbucket</a:t>
            </a:r>
            <a:r>
              <a:rPr lang="ja-JP" altLang="en-US" sz="5400">
                <a:solidFill>
                  <a:schemeClr val="bg1"/>
                </a:solidFill>
              </a:rPr>
              <a:t>があるよ</a:t>
            </a:r>
            <a:endParaRPr lang="en-US" altLang="ja-JP" sz="5400" dirty="0">
              <a:solidFill>
                <a:schemeClr val="bg1"/>
              </a:solidFill>
            </a:endParaRPr>
          </a:p>
          <a:p>
            <a:pPr marL="0" indent="0" algn="r">
              <a:buNone/>
            </a:pPr>
            <a:r>
              <a:rPr lang="ja-JP" altLang="en-US">
                <a:solidFill>
                  <a:schemeClr val="bg1"/>
                </a:solidFill>
              </a:rPr>
              <a:t>基本的にできることは一緒で正確が違う感じという理解でおｋ</a:t>
            </a:r>
            <a:endParaRPr lang="en-US" altLang="ja-JP" dirty="0">
              <a:solidFill>
                <a:schemeClr val="bg1"/>
              </a:solidFill>
            </a:endParaRPr>
          </a:p>
        </p:txBody>
      </p:sp>
      <p:pic>
        <p:nvPicPr>
          <p:cNvPr id="7" name="図 6">
            <a:extLst>
              <a:ext uri="{FF2B5EF4-FFF2-40B4-BE49-F238E27FC236}">
                <a16:creationId xmlns:a16="http://schemas.microsoft.com/office/drawing/2014/main" id="{442DA3F3-8002-2E42-8E95-0D7DDC3F67F3}"/>
              </a:ext>
            </a:extLst>
          </p:cNvPr>
          <p:cNvPicPr>
            <a:picLocks noChangeAspect="1"/>
          </p:cNvPicPr>
          <p:nvPr/>
        </p:nvPicPr>
        <p:blipFill>
          <a:blip r:embed="rId2"/>
          <a:stretch>
            <a:fillRect/>
          </a:stretch>
        </p:blipFill>
        <p:spPr>
          <a:xfrm>
            <a:off x="8172198" y="789045"/>
            <a:ext cx="1604958" cy="1604958"/>
          </a:xfrm>
          <a:prstGeom prst="rect">
            <a:avLst/>
          </a:prstGeom>
        </p:spPr>
      </p:pic>
      <p:pic>
        <p:nvPicPr>
          <p:cNvPr id="8" name="図 7">
            <a:extLst>
              <a:ext uri="{FF2B5EF4-FFF2-40B4-BE49-F238E27FC236}">
                <a16:creationId xmlns:a16="http://schemas.microsoft.com/office/drawing/2014/main" id="{C9E7A2E0-BD6B-EE48-8F65-5C1BDF258FFB}"/>
              </a:ext>
            </a:extLst>
          </p:cNvPr>
          <p:cNvPicPr>
            <a:picLocks noChangeAspect="1"/>
          </p:cNvPicPr>
          <p:nvPr/>
        </p:nvPicPr>
        <p:blipFill>
          <a:blip r:embed="rId3"/>
          <a:stretch>
            <a:fillRect/>
          </a:stretch>
        </p:blipFill>
        <p:spPr>
          <a:xfrm>
            <a:off x="9777156" y="2435199"/>
            <a:ext cx="1330767" cy="1330767"/>
          </a:xfrm>
          <a:prstGeom prst="rect">
            <a:avLst/>
          </a:prstGeom>
        </p:spPr>
      </p:pic>
      <p:pic>
        <p:nvPicPr>
          <p:cNvPr id="12" name="図 11">
            <a:extLst>
              <a:ext uri="{FF2B5EF4-FFF2-40B4-BE49-F238E27FC236}">
                <a16:creationId xmlns:a16="http://schemas.microsoft.com/office/drawing/2014/main" id="{966FFA4B-CC7E-C544-902F-25AB0198A923}"/>
              </a:ext>
            </a:extLst>
          </p:cNvPr>
          <p:cNvPicPr>
            <a:picLocks noChangeAspect="1"/>
          </p:cNvPicPr>
          <p:nvPr/>
        </p:nvPicPr>
        <p:blipFill>
          <a:blip r:embed="rId4"/>
          <a:stretch>
            <a:fillRect/>
          </a:stretch>
        </p:blipFill>
        <p:spPr>
          <a:xfrm>
            <a:off x="685801" y="5217281"/>
            <a:ext cx="1785276" cy="1640719"/>
          </a:xfrm>
          <a:prstGeom prst="rect">
            <a:avLst/>
          </a:prstGeom>
        </p:spPr>
      </p:pic>
      <p:pic>
        <p:nvPicPr>
          <p:cNvPr id="13" name="図 12">
            <a:extLst>
              <a:ext uri="{FF2B5EF4-FFF2-40B4-BE49-F238E27FC236}">
                <a16:creationId xmlns:a16="http://schemas.microsoft.com/office/drawing/2014/main" id="{E773B661-2C79-5648-9E90-E585EE2552D1}"/>
              </a:ext>
            </a:extLst>
          </p:cNvPr>
          <p:cNvPicPr>
            <a:picLocks noChangeAspect="1"/>
          </p:cNvPicPr>
          <p:nvPr/>
        </p:nvPicPr>
        <p:blipFill>
          <a:blip r:embed="rId5"/>
          <a:stretch>
            <a:fillRect/>
          </a:stretch>
        </p:blipFill>
        <p:spPr>
          <a:xfrm>
            <a:off x="2703609" y="5588000"/>
            <a:ext cx="1270000" cy="1270000"/>
          </a:xfrm>
          <a:prstGeom prst="rect">
            <a:avLst/>
          </a:prstGeom>
        </p:spPr>
      </p:pic>
      <p:pic>
        <p:nvPicPr>
          <p:cNvPr id="14" name="図 13">
            <a:extLst>
              <a:ext uri="{FF2B5EF4-FFF2-40B4-BE49-F238E27FC236}">
                <a16:creationId xmlns:a16="http://schemas.microsoft.com/office/drawing/2014/main" id="{CCFCE5F7-2419-2549-A8FF-88FF60C1D01D}"/>
              </a:ext>
            </a:extLst>
          </p:cNvPr>
          <p:cNvPicPr>
            <a:picLocks noChangeAspect="1"/>
          </p:cNvPicPr>
          <p:nvPr/>
        </p:nvPicPr>
        <p:blipFill>
          <a:blip r:embed="rId6"/>
          <a:stretch>
            <a:fillRect/>
          </a:stretch>
        </p:blipFill>
        <p:spPr>
          <a:xfrm>
            <a:off x="11107923" y="3765966"/>
            <a:ext cx="1016000" cy="1181100"/>
          </a:xfrm>
          <a:prstGeom prst="rect">
            <a:avLst/>
          </a:prstGeom>
        </p:spPr>
      </p:pic>
      <p:sp>
        <p:nvSpPr>
          <p:cNvPr id="4" name="テキスト ボックス 3">
            <a:extLst>
              <a:ext uri="{FF2B5EF4-FFF2-40B4-BE49-F238E27FC236}">
                <a16:creationId xmlns:a16="http://schemas.microsoft.com/office/drawing/2014/main" id="{ACCCB775-7B49-9B4C-9333-6E0D43A7E884}"/>
              </a:ext>
            </a:extLst>
          </p:cNvPr>
          <p:cNvSpPr txBox="1"/>
          <p:nvPr/>
        </p:nvSpPr>
        <p:spPr>
          <a:xfrm>
            <a:off x="7307441" y="6434485"/>
            <a:ext cx="4939429" cy="369332"/>
          </a:xfrm>
          <a:prstGeom prst="rect">
            <a:avLst/>
          </a:prstGeom>
          <a:noFill/>
        </p:spPr>
        <p:txBody>
          <a:bodyPr wrap="none" rtlCol="0">
            <a:spAutoFit/>
          </a:bodyPr>
          <a:lstStyle/>
          <a:p>
            <a:r>
              <a:rPr kumimoji="1" lang="en-US" altLang="ja-JP" dirty="0" err="1">
                <a:solidFill>
                  <a:schemeClr val="bg1"/>
                </a:solidFill>
              </a:rPr>
              <a:t>GitKraken</a:t>
            </a:r>
            <a:r>
              <a:rPr kumimoji="1" lang="ja-JP" altLang="en-US">
                <a:solidFill>
                  <a:schemeClr val="bg1"/>
                </a:solidFill>
              </a:rPr>
              <a:t>はプラットフォームというよりクライアント</a:t>
            </a:r>
          </a:p>
        </p:txBody>
      </p:sp>
    </p:spTree>
    <p:extLst>
      <p:ext uri="{BB962C8B-B14F-4D97-AF65-F5344CB8AC3E}">
        <p14:creationId xmlns:p14="http://schemas.microsoft.com/office/powerpoint/2010/main" val="4018741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ja-JP" altLang="en-US">
                <a:solidFill>
                  <a:schemeClr val="bg1"/>
                </a:solidFill>
              </a:rPr>
              <a:t>なぜ</a:t>
            </a:r>
            <a:r>
              <a:rPr kumimoji="1" lang="en-US" altLang="ja-JP" dirty="0">
                <a:solidFill>
                  <a:schemeClr val="bg1"/>
                </a:solidFill>
              </a:rPr>
              <a:t>GitHub</a:t>
            </a:r>
            <a:r>
              <a:rPr kumimoji="1" lang="ja-JP" altLang="en-US">
                <a:solidFill>
                  <a:schemeClr val="bg1"/>
                </a:solidFill>
              </a:rPr>
              <a:t>を使うのか</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ja-JP" altLang="en-US" sz="5400">
                <a:solidFill>
                  <a:schemeClr val="bg1"/>
                </a:solidFill>
              </a:rPr>
              <a:t>理由は</a:t>
            </a:r>
            <a:r>
              <a:rPr lang="en-US" altLang="ja-JP" sz="5400" dirty="0">
                <a:solidFill>
                  <a:schemeClr val="bg1"/>
                </a:solidFill>
              </a:rPr>
              <a:t>2</a:t>
            </a:r>
            <a:r>
              <a:rPr lang="ja-JP" altLang="en-US" sz="5400">
                <a:solidFill>
                  <a:schemeClr val="bg1"/>
                </a:solidFill>
              </a:rPr>
              <a:t>つあるよ</a:t>
            </a:r>
            <a:endParaRPr lang="en-US" altLang="ja-JP" sz="5400" dirty="0">
              <a:solidFill>
                <a:schemeClr val="bg1"/>
              </a:solidFill>
            </a:endParaRPr>
          </a:p>
          <a:p>
            <a:pPr marL="914400" indent="-914400">
              <a:buFont typeface="+mj-lt"/>
              <a:buAutoNum type="arabicPeriod"/>
            </a:pPr>
            <a:r>
              <a:rPr lang="ja-JP" altLang="en-US" sz="5400">
                <a:solidFill>
                  <a:schemeClr val="bg1"/>
                </a:solidFill>
              </a:rPr>
              <a:t>バージョン管理</a:t>
            </a:r>
            <a:endParaRPr lang="en-US" altLang="ja-JP" sz="5400" dirty="0">
              <a:solidFill>
                <a:schemeClr val="bg1"/>
              </a:solidFill>
            </a:endParaRPr>
          </a:p>
          <a:p>
            <a:pPr marL="914400" indent="-914400">
              <a:buFont typeface="+mj-lt"/>
              <a:buAutoNum type="arabicPeriod"/>
            </a:pPr>
            <a:r>
              <a:rPr lang="ja-JP" altLang="en-US" sz="5400">
                <a:solidFill>
                  <a:schemeClr val="bg1"/>
                </a:solidFill>
              </a:rPr>
              <a:t>ソースコードの共有</a:t>
            </a:r>
            <a:endParaRPr lang="en-US" altLang="ja-JP" sz="5400" dirty="0">
              <a:solidFill>
                <a:schemeClr val="bg1"/>
              </a:solidFill>
            </a:endParaRPr>
          </a:p>
        </p:txBody>
      </p:sp>
    </p:spTree>
    <p:extLst>
      <p:ext uri="{BB962C8B-B14F-4D97-AF65-F5344CB8AC3E}">
        <p14:creationId xmlns:p14="http://schemas.microsoft.com/office/powerpoint/2010/main" val="326005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a:solidFill>
                  <a:schemeClr val="bg1"/>
                </a:solidFill>
              </a:rPr>
              <a:t>はじめに</a:t>
            </a:r>
            <a:endParaRPr lang="en-US" altLang="ja-JP" sz="3600" dirty="0">
              <a:solidFill>
                <a:schemeClr val="bg1"/>
              </a:solidFill>
            </a:endParaRPr>
          </a:p>
          <a:p>
            <a:r>
              <a:rPr kumimoji="1" lang="ja-JP" altLang="en-US" sz="3600">
                <a:solidFill>
                  <a:schemeClr val="bg1"/>
                </a:solidFill>
              </a:rPr>
              <a:t>概要</a:t>
            </a:r>
            <a:endParaRPr kumimoji="1" lang="en-US" altLang="ja-JP" sz="3600" dirty="0">
              <a:solidFill>
                <a:schemeClr val="bg1"/>
              </a:solidFill>
            </a:endParaRPr>
          </a:p>
          <a:p>
            <a:r>
              <a:rPr lang="ja-JP" altLang="en-US" sz="3600">
                <a:solidFill>
                  <a:schemeClr val="bg1"/>
                </a:solidFill>
              </a:rPr>
              <a:t>導入</a:t>
            </a:r>
            <a:endParaRPr lang="en-US" altLang="ja-JP" sz="3600" dirty="0">
              <a:solidFill>
                <a:schemeClr val="bg1"/>
              </a:solidFill>
            </a:endParaRPr>
          </a:p>
          <a:p>
            <a:r>
              <a:rPr kumimoji="1" lang="ja-JP" altLang="en-US" sz="3600">
                <a:solidFill>
                  <a:schemeClr val="bg1"/>
                </a:solidFill>
              </a:rPr>
              <a:t>実践</a:t>
            </a:r>
            <a:endParaRPr kumimoji="1" lang="en-US" altLang="ja-JP" sz="3600" dirty="0">
              <a:solidFill>
                <a:schemeClr val="bg1"/>
              </a:solidFill>
            </a:endParaRPr>
          </a:p>
          <a:p>
            <a:r>
              <a:rPr lang="ja-JP" altLang="en-US" sz="3600">
                <a:solidFill>
                  <a:schemeClr val="bg1"/>
                </a:solidFill>
              </a:rPr>
              <a:t>実践</a:t>
            </a:r>
            <a:r>
              <a:rPr lang="en-US" altLang="ja-JP" sz="3600" dirty="0">
                <a:solidFill>
                  <a:schemeClr val="bg1"/>
                </a:solidFill>
              </a:rPr>
              <a:t>2</a:t>
            </a:r>
          </a:p>
          <a:p>
            <a:r>
              <a:rPr kumimoji="1" lang="ja-JP" altLang="en-US" sz="3600">
                <a:solidFill>
                  <a:schemeClr val="bg1"/>
                </a:solidFill>
              </a:rPr>
              <a:t>実践</a:t>
            </a:r>
            <a:r>
              <a:rPr kumimoji="1" lang="en-US" altLang="ja-JP" sz="3600" dirty="0">
                <a:solidFill>
                  <a:schemeClr val="bg1"/>
                </a:solidFill>
              </a:rPr>
              <a:t>3</a:t>
            </a:r>
          </a:p>
        </p:txBody>
      </p:sp>
    </p:spTree>
    <p:extLst>
      <p:ext uri="{BB962C8B-B14F-4D97-AF65-F5344CB8AC3E}">
        <p14:creationId xmlns:p14="http://schemas.microsoft.com/office/powerpoint/2010/main" val="1953693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a:solidFill>
                  <a:schemeClr val="bg1"/>
                </a:solidFill>
              </a:rPr>
              <a:t>はじめに</a:t>
            </a:r>
            <a:endParaRPr lang="en-US" altLang="ja-JP" sz="3600" dirty="0">
              <a:solidFill>
                <a:schemeClr val="bg1"/>
              </a:solidFill>
            </a:endParaRPr>
          </a:p>
          <a:p>
            <a:r>
              <a:rPr kumimoji="1" lang="ja-JP" altLang="en-US" sz="3600">
                <a:solidFill>
                  <a:schemeClr val="bg1"/>
                </a:solidFill>
              </a:rPr>
              <a:t>概要</a:t>
            </a:r>
            <a:endParaRPr kumimoji="1" lang="en-US" altLang="ja-JP" sz="3600" dirty="0">
              <a:solidFill>
                <a:schemeClr val="bg1"/>
              </a:solidFill>
            </a:endParaRPr>
          </a:p>
          <a:p>
            <a:r>
              <a:rPr lang="ja-JP" altLang="en-US" sz="3600" b="1" u="sng">
                <a:solidFill>
                  <a:schemeClr val="bg1"/>
                </a:solidFill>
              </a:rPr>
              <a:t>導入</a:t>
            </a:r>
            <a:endParaRPr lang="en-US" altLang="ja-JP" sz="3600" b="1" u="sng" dirty="0">
              <a:solidFill>
                <a:schemeClr val="bg1"/>
              </a:solidFill>
            </a:endParaRPr>
          </a:p>
          <a:p>
            <a:r>
              <a:rPr kumimoji="1" lang="ja-JP" altLang="en-US" sz="3600">
                <a:solidFill>
                  <a:schemeClr val="bg1"/>
                </a:solidFill>
              </a:rPr>
              <a:t>実践</a:t>
            </a:r>
            <a:endParaRPr kumimoji="1" lang="en-US" altLang="ja-JP" sz="3600" dirty="0">
              <a:solidFill>
                <a:schemeClr val="bg1"/>
              </a:solidFill>
            </a:endParaRPr>
          </a:p>
          <a:p>
            <a:r>
              <a:rPr lang="ja-JP" altLang="en-US" sz="3600">
                <a:solidFill>
                  <a:schemeClr val="bg1"/>
                </a:solidFill>
              </a:rPr>
              <a:t>実践</a:t>
            </a:r>
            <a:r>
              <a:rPr lang="en-US" altLang="ja-JP" sz="3600" dirty="0">
                <a:solidFill>
                  <a:schemeClr val="bg1"/>
                </a:solidFill>
              </a:rPr>
              <a:t>2</a:t>
            </a:r>
          </a:p>
          <a:p>
            <a:r>
              <a:rPr kumimoji="1" lang="ja-JP" altLang="en-US" sz="3600">
                <a:solidFill>
                  <a:schemeClr val="bg1"/>
                </a:solidFill>
              </a:rPr>
              <a:t>実践</a:t>
            </a:r>
            <a:r>
              <a:rPr kumimoji="1" lang="en-US" altLang="ja-JP" sz="3600" dirty="0">
                <a:solidFill>
                  <a:schemeClr val="bg1"/>
                </a:solidFill>
              </a:rPr>
              <a:t>3</a:t>
            </a:r>
          </a:p>
        </p:txBody>
      </p:sp>
    </p:spTree>
    <p:extLst>
      <p:ext uri="{BB962C8B-B14F-4D97-AF65-F5344CB8AC3E}">
        <p14:creationId xmlns:p14="http://schemas.microsoft.com/office/powerpoint/2010/main" val="4271821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導入</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r>
              <a:rPr kumimoji="1" lang="ja-JP" altLang="en-US" sz="3600">
                <a:solidFill>
                  <a:schemeClr val="bg1"/>
                </a:solidFill>
              </a:rPr>
              <a:t>アカウント作成</a:t>
            </a:r>
            <a:endParaRPr kumimoji="1" lang="en-US" altLang="ja-JP" sz="3600" dirty="0">
              <a:solidFill>
                <a:schemeClr val="bg1"/>
              </a:solidFill>
            </a:endParaRPr>
          </a:p>
          <a:p>
            <a:r>
              <a:rPr lang="ja-JP" altLang="en-US" sz="3600">
                <a:solidFill>
                  <a:schemeClr val="bg1"/>
                </a:solidFill>
              </a:rPr>
              <a:t>自分の</a:t>
            </a:r>
            <a:r>
              <a:rPr lang="en-US" altLang="ja-JP" sz="3600" dirty="0">
                <a:solidFill>
                  <a:schemeClr val="bg1"/>
                </a:solidFill>
              </a:rPr>
              <a:t>PC</a:t>
            </a:r>
            <a:r>
              <a:rPr lang="ja-JP" altLang="en-US" sz="3600">
                <a:solidFill>
                  <a:schemeClr val="bg1"/>
                </a:solidFill>
              </a:rPr>
              <a:t>に</a:t>
            </a:r>
            <a:r>
              <a:rPr lang="en-US" altLang="ja-JP" sz="3600" dirty="0">
                <a:solidFill>
                  <a:schemeClr val="bg1"/>
                </a:solidFill>
              </a:rPr>
              <a:t>Git</a:t>
            </a:r>
            <a:r>
              <a:rPr lang="ja-JP" altLang="en-US" sz="3600">
                <a:solidFill>
                  <a:schemeClr val="bg1"/>
                </a:solidFill>
              </a:rPr>
              <a:t>を導入</a:t>
            </a:r>
            <a:endParaRPr lang="en-US" altLang="ja-JP" sz="3600" dirty="0">
              <a:solidFill>
                <a:schemeClr val="bg1"/>
              </a:solidFill>
            </a:endParaRPr>
          </a:p>
          <a:p>
            <a:r>
              <a:rPr kumimoji="1" lang="ja-JP" altLang="en-US" sz="3600">
                <a:solidFill>
                  <a:schemeClr val="bg1"/>
                </a:solidFill>
              </a:rPr>
              <a:t>初期設定</a:t>
            </a:r>
            <a:endParaRPr kumimoji="1" lang="en-US" altLang="ja-JP" sz="3600" dirty="0">
              <a:solidFill>
                <a:schemeClr val="bg1"/>
              </a:solidFill>
            </a:endParaRPr>
          </a:p>
        </p:txBody>
      </p:sp>
    </p:spTree>
    <p:extLst>
      <p:ext uri="{BB962C8B-B14F-4D97-AF65-F5344CB8AC3E}">
        <p14:creationId xmlns:p14="http://schemas.microsoft.com/office/powerpoint/2010/main" val="1191396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アカウント作成</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ja-JP" altLang="en-US" sz="3600">
                <a:solidFill>
                  <a:schemeClr val="bg1"/>
                </a:solidFill>
              </a:rPr>
              <a:t>参考：</a:t>
            </a:r>
            <a:r>
              <a:rPr lang="en" altLang="ja-JP" sz="3600" dirty="0">
                <a:solidFill>
                  <a:schemeClr val="bg1"/>
                </a:solidFill>
              </a:rPr>
              <a:t> </a:t>
            </a:r>
            <a:r>
              <a:rPr lang="en" altLang="ja-JP" sz="3600" dirty="0">
                <a:solidFill>
                  <a:schemeClr val="bg1"/>
                </a:solidFill>
                <a:hlinkClick r:id="rId2"/>
              </a:rPr>
              <a:t>https://qiita.com/mtfum/items/d8c06c9a28ce04d3043a</a:t>
            </a:r>
            <a:endParaRPr lang="en" altLang="ja-JP" sz="3600" dirty="0">
              <a:solidFill>
                <a:schemeClr val="bg1"/>
              </a:solidFill>
            </a:endParaRPr>
          </a:p>
          <a:p>
            <a:pPr marL="0" indent="0">
              <a:buNone/>
            </a:pPr>
            <a:r>
              <a:rPr kumimoji="1" lang="en-US" altLang="ja-JP" sz="3600" dirty="0">
                <a:solidFill>
                  <a:schemeClr val="bg1"/>
                </a:solidFill>
              </a:rPr>
              <a:t>GitHub</a:t>
            </a:r>
            <a:r>
              <a:rPr kumimoji="1" lang="ja-JP" altLang="en-US" sz="3600">
                <a:solidFill>
                  <a:schemeClr val="bg1"/>
                </a:solidFill>
              </a:rPr>
              <a:t>には学生用のプランがあるよ</a:t>
            </a:r>
            <a:endParaRPr kumimoji="1" lang="en-US" altLang="ja-JP" sz="3600" dirty="0">
              <a:solidFill>
                <a:schemeClr val="bg1"/>
              </a:solidFill>
            </a:endParaRPr>
          </a:p>
        </p:txBody>
      </p:sp>
    </p:spTree>
    <p:extLst>
      <p:ext uri="{BB962C8B-B14F-4D97-AF65-F5344CB8AC3E}">
        <p14:creationId xmlns:p14="http://schemas.microsoft.com/office/powerpoint/2010/main" val="25571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アカウント作成</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ja-JP" altLang="en-US" sz="6000">
                <a:solidFill>
                  <a:schemeClr val="bg1"/>
                </a:solidFill>
                <a:hlinkClick r:id="rId2"/>
              </a:rPr>
              <a:t>https://education.github.com/</a:t>
            </a:r>
            <a:endParaRPr lang="en-US" altLang="ja-JP" sz="6000" dirty="0">
              <a:solidFill>
                <a:schemeClr val="bg1"/>
              </a:solidFill>
            </a:endParaRPr>
          </a:p>
          <a:p>
            <a:pPr marL="0" indent="0">
              <a:buNone/>
            </a:pPr>
            <a:r>
              <a:rPr lang="ja-JP" altLang="en-US" sz="6000">
                <a:solidFill>
                  <a:schemeClr val="bg1"/>
                </a:solidFill>
              </a:rPr>
              <a:t>にアクセスしよう</a:t>
            </a:r>
            <a:endParaRPr lang="en-US" altLang="ja-JP" sz="6000" dirty="0">
              <a:solidFill>
                <a:schemeClr val="bg1"/>
              </a:solidFill>
            </a:endParaRPr>
          </a:p>
        </p:txBody>
      </p:sp>
    </p:spTree>
    <p:extLst>
      <p:ext uri="{BB962C8B-B14F-4D97-AF65-F5344CB8AC3E}">
        <p14:creationId xmlns:p14="http://schemas.microsoft.com/office/powerpoint/2010/main" val="2909189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a:xfrm>
            <a:off x="7865806" y="643463"/>
            <a:ext cx="3706762" cy="1608124"/>
          </a:xfrm>
        </p:spPr>
        <p:txBody>
          <a:bodyPr>
            <a:normAutofit/>
          </a:bodyPr>
          <a:lstStyle/>
          <a:p>
            <a:r>
              <a:rPr lang="ja-JP" altLang="en-US">
                <a:solidFill>
                  <a:schemeClr val="bg1"/>
                </a:solidFill>
              </a:rPr>
              <a:t>アカウント作成</a:t>
            </a:r>
            <a:endParaRPr kumimoji="1" lang="ja-JP" altLang="en-US">
              <a:solidFill>
                <a:schemeClr val="bg1"/>
              </a:solidFill>
            </a:endParaRPr>
          </a:p>
        </p:txBody>
      </p:sp>
      <p:pic>
        <p:nvPicPr>
          <p:cNvPr id="8" name="コンテンツ プレースホルダー 4">
            <a:extLst>
              <a:ext uri="{FF2B5EF4-FFF2-40B4-BE49-F238E27FC236}">
                <a16:creationId xmlns:a16="http://schemas.microsoft.com/office/drawing/2014/main" id="{CD5E7F29-37E7-8046-A71F-9A6B6ADCD336}"/>
              </a:ext>
            </a:extLst>
          </p:cNvPr>
          <p:cNvPicPr>
            <a:picLocks noChangeAspect="1"/>
          </p:cNvPicPr>
          <p:nvPr/>
        </p:nvPicPr>
        <p:blipFill>
          <a:blip r:embed="rId3"/>
          <a:stretch>
            <a:fillRect/>
          </a:stretch>
        </p:blipFill>
        <p:spPr>
          <a:xfrm>
            <a:off x="643464" y="1278054"/>
            <a:ext cx="6897878" cy="431117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Content Placeholder 9">
            <a:extLst>
              <a:ext uri="{FF2B5EF4-FFF2-40B4-BE49-F238E27FC236}">
                <a16:creationId xmlns:a16="http://schemas.microsoft.com/office/drawing/2014/main" id="{BCF32796-FE59-48E2-B5E0-539BFD06AD8F}"/>
              </a:ext>
            </a:extLst>
          </p:cNvPr>
          <p:cNvSpPr>
            <a:spLocks noGrp="1"/>
          </p:cNvSpPr>
          <p:nvPr>
            <p:ph idx="1"/>
          </p:nvPr>
        </p:nvSpPr>
        <p:spPr>
          <a:xfrm>
            <a:off x="7865806" y="2251587"/>
            <a:ext cx="3706762" cy="3972232"/>
          </a:xfrm>
        </p:spPr>
        <p:txBody>
          <a:bodyPr>
            <a:normAutofit/>
          </a:bodyPr>
          <a:lstStyle/>
          <a:p>
            <a:pPr marL="0" indent="0">
              <a:buNone/>
            </a:pPr>
            <a:r>
              <a:rPr lang="ja-JP" altLang="en-US">
                <a:solidFill>
                  <a:schemeClr val="bg1"/>
                </a:solidFill>
              </a:rPr>
              <a:t>こんなページが表示されるはず</a:t>
            </a:r>
            <a:endParaRPr lang="en-US" altLang="ja-JP" dirty="0">
              <a:solidFill>
                <a:schemeClr val="bg1"/>
              </a:solidFill>
            </a:endParaRPr>
          </a:p>
          <a:p>
            <a:pPr marL="0" indent="0">
              <a:buNone/>
            </a:pPr>
            <a:r>
              <a:rPr lang="ja-JP" altLang="en-US">
                <a:solidFill>
                  <a:schemeClr val="bg1"/>
                </a:solidFill>
              </a:rPr>
              <a:t>そしたら右上の</a:t>
            </a:r>
            <a:r>
              <a:rPr lang="en-US" altLang="ja-JP" dirty="0">
                <a:solidFill>
                  <a:schemeClr val="bg1"/>
                </a:solidFill>
              </a:rPr>
              <a:t>Join GitHub Education</a:t>
            </a:r>
            <a:r>
              <a:rPr lang="ja-JP" altLang="en-US">
                <a:solidFill>
                  <a:schemeClr val="bg1"/>
                </a:solidFill>
              </a:rPr>
              <a:t>をクリックしよう</a:t>
            </a:r>
            <a:endParaRPr lang="en-US" dirty="0">
              <a:solidFill>
                <a:schemeClr val="bg1"/>
              </a:solidFill>
            </a:endParaRPr>
          </a:p>
        </p:txBody>
      </p:sp>
    </p:spTree>
    <p:extLst>
      <p:ext uri="{BB962C8B-B14F-4D97-AF65-F5344CB8AC3E}">
        <p14:creationId xmlns:p14="http://schemas.microsoft.com/office/powerpoint/2010/main" val="3996998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a:xfrm>
            <a:off x="7865806" y="643463"/>
            <a:ext cx="3706762" cy="1608124"/>
          </a:xfrm>
        </p:spPr>
        <p:txBody>
          <a:bodyPr>
            <a:normAutofit/>
          </a:bodyPr>
          <a:lstStyle/>
          <a:p>
            <a:r>
              <a:rPr lang="ja-JP" altLang="en-US">
                <a:solidFill>
                  <a:schemeClr val="bg1"/>
                </a:solidFill>
              </a:rPr>
              <a:t>アカウント作成</a:t>
            </a:r>
            <a:endParaRPr kumimoji="1" lang="ja-JP" altLang="en-US">
              <a:solidFill>
                <a:schemeClr val="bg1"/>
              </a:solidFill>
            </a:endParaRPr>
          </a:p>
        </p:txBody>
      </p:sp>
      <p:pic>
        <p:nvPicPr>
          <p:cNvPr id="8" name="コンテンツ プレースホルダー 4">
            <a:extLst>
              <a:ext uri="{FF2B5EF4-FFF2-40B4-BE49-F238E27FC236}">
                <a16:creationId xmlns:a16="http://schemas.microsoft.com/office/drawing/2014/main" id="{CD5E7F29-37E7-8046-A71F-9A6B6ADCD336}"/>
              </a:ext>
            </a:extLst>
          </p:cNvPr>
          <p:cNvPicPr>
            <a:picLocks noChangeAspect="1"/>
          </p:cNvPicPr>
          <p:nvPr/>
        </p:nvPicPr>
        <p:blipFill>
          <a:blip r:embed="rId2"/>
          <a:stretch>
            <a:fillRect/>
          </a:stretch>
        </p:blipFill>
        <p:spPr>
          <a:xfrm>
            <a:off x="643464" y="1278054"/>
            <a:ext cx="6897878" cy="431117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Content Placeholder 9">
            <a:extLst>
              <a:ext uri="{FF2B5EF4-FFF2-40B4-BE49-F238E27FC236}">
                <a16:creationId xmlns:a16="http://schemas.microsoft.com/office/drawing/2014/main" id="{BCF32796-FE59-48E2-B5E0-539BFD06AD8F}"/>
              </a:ext>
            </a:extLst>
          </p:cNvPr>
          <p:cNvSpPr>
            <a:spLocks noGrp="1"/>
          </p:cNvSpPr>
          <p:nvPr>
            <p:ph idx="1"/>
          </p:nvPr>
        </p:nvSpPr>
        <p:spPr>
          <a:xfrm>
            <a:off x="7865806" y="2251587"/>
            <a:ext cx="3706762" cy="3972232"/>
          </a:xfrm>
        </p:spPr>
        <p:txBody>
          <a:bodyPr>
            <a:normAutofit/>
          </a:bodyPr>
          <a:lstStyle/>
          <a:p>
            <a:pPr marL="0" indent="0">
              <a:buNone/>
            </a:pPr>
            <a:r>
              <a:rPr lang="ja-JP" altLang="en-US">
                <a:solidFill>
                  <a:schemeClr val="bg1"/>
                </a:solidFill>
              </a:rPr>
              <a:t>こんなページが表示されるはず</a:t>
            </a:r>
            <a:endParaRPr lang="en-US" altLang="ja-JP" dirty="0">
              <a:solidFill>
                <a:schemeClr val="bg1"/>
              </a:solidFill>
            </a:endParaRPr>
          </a:p>
          <a:p>
            <a:pPr marL="0" indent="0">
              <a:buNone/>
            </a:pPr>
            <a:r>
              <a:rPr lang="ja-JP" altLang="en-US">
                <a:solidFill>
                  <a:schemeClr val="bg1"/>
                </a:solidFill>
              </a:rPr>
              <a:t>そしたら右上の</a:t>
            </a:r>
            <a:r>
              <a:rPr lang="en-US" altLang="ja-JP" dirty="0">
                <a:solidFill>
                  <a:schemeClr val="bg1"/>
                </a:solidFill>
              </a:rPr>
              <a:t>Join GitHub Education</a:t>
            </a:r>
            <a:r>
              <a:rPr lang="ja-JP" altLang="en-US">
                <a:solidFill>
                  <a:schemeClr val="bg1"/>
                </a:solidFill>
              </a:rPr>
              <a:t>をクリックしよう</a:t>
            </a:r>
            <a:endParaRPr lang="en-US" dirty="0">
              <a:solidFill>
                <a:schemeClr val="bg1"/>
              </a:solidFill>
            </a:endParaRPr>
          </a:p>
        </p:txBody>
      </p:sp>
      <p:sp>
        <p:nvSpPr>
          <p:cNvPr id="3" name="右矢印 2">
            <a:extLst>
              <a:ext uri="{FF2B5EF4-FFF2-40B4-BE49-F238E27FC236}">
                <a16:creationId xmlns:a16="http://schemas.microsoft.com/office/drawing/2014/main" id="{1E86CB34-5B25-7D4F-872F-A4A226B2D0DA}"/>
              </a:ext>
            </a:extLst>
          </p:cNvPr>
          <p:cNvSpPr/>
          <p:nvPr/>
        </p:nvSpPr>
        <p:spPr>
          <a:xfrm rot="16200000">
            <a:off x="5649685" y="2184505"/>
            <a:ext cx="1224643" cy="1273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yrica M Book" panose="020B0509020203020207" pitchFamily="49" charset="-128"/>
              <a:ea typeface="Myrica M Book" panose="020B0509020203020207" pitchFamily="49" charset="-128"/>
            </a:endParaRPr>
          </a:p>
        </p:txBody>
      </p:sp>
    </p:spTree>
    <p:extLst>
      <p:ext uri="{BB962C8B-B14F-4D97-AF65-F5344CB8AC3E}">
        <p14:creationId xmlns:p14="http://schemas.microsoft.com/office/powerpoint/2010/main" val="2383074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アカウント作成</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ja-JP" altLang="en-US" sz="5400">
                <a:solidFill>
                  <a:schemeClr val="bg1"/>
                </a:solidFill>
              </a:rPr>
              <a:t>必要事項を記入して</a:t>
            </a:r>
            <a:r>
              <a:rPr lang="en-US" altLang="ja-JP" sz="5400" dirty="0">
                <a:solidFill>
                  <a:schemeClr val="bg1"/>
                </a:solidFill>
              </a:rPr>
              <a:t>GitHub</a:t>
            </a:r>
            <a:r>
              <a:rPr lang="ja-JP" altLang="en-US" sz="5400">
                <a:solidFill>
                  <a:schemeClr val="bg1"/>
                </a:solidFill>
              </a:rPr>
              <a:t>からのメールを待とう</a:t>
            </a:r>
            <a:endParaRPr lang="en-US" altLang="ja-JP" sz="3200" dirty="0">
              <a:solidFill>
                <a:schemeClr val="bg1"/>
              </a:solidFill>
            </a:endParaRPr>
          </a:p>
          <a:p>
            <a:pPr marL="0" indent="0">
              <a:buNone/>
            </a:pPr>
            <a:r>
              <a:rPr lang="ja-JP" altLang="en-US" sz="3200">
                <a:solidFill>
                  <a:schemeClr val="bg1"/>
                </a:solidFill>
              </a:rPr>
              <a:t>鯖室は</a:t>
            </a:r>
            <a:r>
              <a:rPr lang="en-US" altLang="ja-JP" sz="3200" dirty="0">
                <a:solidFill>
                  <a:schemeClr val="bg1"/>
                </a:solidFill>
              </a:rPr>
              <a:t>Proxy</a:t>
            </a:r>
            <a:r>
              <a:rPr lang="ja-JP" altLang="en-US" sz="3200">
                <a:solidFill>
                  <a:schemeClr val="bg1"/>
                </a:solidFill>
              </a:rPr>
              <a:t>があるのでブラウザからメールを見るべし</a:t>
            </a:r>
            <a:endParaRPr lang="en-US" altLang="ja-JP" sz="5400" dirty="0">
              <a:solidFill>
                <a:schemeClr val="bg1"/>
              </a:solidFill>
            </a:endParaRPr>
          </a:p>
        </p:txBody>
      </p:sp>
    </p:spTree>
    <p:extLst>
      <p:ext uri="{BB962C8B-B14F-4D97-AF65-F5344CB8AC3E}">
        <p14:creationId xmlns:p14="http://schemas.microsoft.com/office/powerpoint/2010/main" val="702501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b="1" u="sng">
                <a:solidFill>
                  <a:schemeClr val="bg1"/>
                </a:solidFill>
              </a:rPr>
              <a:t>はじめに</a:t>
            </a:r>
            <a:endParaRPr lang="en-US" altLang="ja-JP" sz="3600" b="1" u="sng" dirty="0">
              <a:solidFill>
                <a:schemeClr val="bg1"/>
              </a:solidFill>
            </a:endParaRPr>
          </a:p>
          <a:p>
            <a:r>
              <a:rPr kumimoji="1" lang="ja-JP" altLang="en-US" sz="3600">
                <a:solidFill>
                  <a:schemeClr val="bg1"/>
                </a:solidFill>
              </a:rPr>
              <a:t>概要</a:t>
            </a:r>
            <a:endParaRPr kumimoji="1" lang="en-US" altLang="ja-JP" sz="3600" dirty="0">
              <a:solidFill>
                <a:schemeClr val="bg1"/>
              </a:solidFill>
            </a:endParaRPr>
          </a:p>
          <a:p>
            <a:r>
              <a:rPr lang="ja-JP" altLang="en-US" sz="3600">
                <a:solidFill>
                  <a:schemeClr val="bg1"/>
                </a:solidFill>
              </a:rPr>
              <a:t>導入</a:t>
            </a:r>
            <a:endParaRPr lang="en-US" altLang="ja-JP" sz="3600" dirty="0">
              <a:solidFill>
                <a:schemeClr val="bg1"/>
              </a:solidFill>
            </a:endParaRPr>
          </a:p>
          <a:p>
            <a:r>
              <a:rPr kumimoji="1" lang="ja-JP" altLang="en-US" sz="3600">
                <a:solidFill>
                  <a:schemeClr val="bg1"/>
                </a:solidFill>
              </a:rPr>
              <a:t>実践</a:t>
            </a:r>
            <a:endParaRPr kumimoji="1" lang="en-US" altLang="ja-JP" sz="3600" dirty="0">
              <a:solidFill>
                <a:schemeClr val="bg1"/>
              </a:solidFill>
            </a:endParaRPr>
          </a:p>
          <a:p>
            <a:r>
              <a:rPr lang="ja-JP" altLang="en-US" sz="3600">
                <a:solidFill>
                  <a:schemeClr val="bg1"/>
                </a:solidFill>
              </a:rPr>
              <a:t>実践</a:t>
            </a:r>
            <a:r>
              <a:rPr lang="en-US" altLang="ja-JP" sz="3600" dirty="0">
                <a:solidFill>
                  <a:schemeClr val="bg1"/>
                </a:solidFill>
              </a:rPr>
              <a:t>2</a:t>
            </a:r>
          </a:p>
          <a:p>
            <a:r>
              <a:rPr kumimoji="1" lang="ja-JP" altLang="en-US" sz="3600">
                <a:solidFill>
                  <a:schemeClr val="bg1"/>
                </a:solidFill>
              </a:rPr>
              <a:t>実践</a:t>
            </a:r>
            <a:r>
              <a:rPr kumimoji="1" lang="en-US" altLang="ja-JP" sz="3600" dirty="0">
                <a:solidFill>
                  <a:schemeClr val="bg1"/>
                </a:solidFill>
              </a:rPr>
              <a:t>3</a:t>
            </a:r>
          </a:p>
        </p:txBody>
      </p:sp>
    </p:spTree>
    <p:extLst>
      <p:ext uri="{BB962C8B-B14F-4D97-AF65-F5344CB8AC3E}">
        <p14:creationId xmlns:p14="http://schemas.microsoft.com/office/powerpoint/2010/main" val="839114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ja-JP" altLang="en-US">
                <a:solidFill>
                  <a:schemeClr val="bg1"/>
                </a:solidFill>
              </a:rPr>
              <a:t>自分の</a:t>
            </a:r>
            <a:r>
              <a:rPr kumimoji="1" lang="en-US" altLang="ja-JP" dirty="0">
                <a:solidFill>
                  <a:schemeClr val="bg1"/>
                </a:solidFill>
              </a:rPr>
              <a:t>PC</a:t>
            </a:r>
            <a:r>
              <a:rPr kumimoji="1" lang="ja-JP" altLang="en-US">
                <a:solidFill>
                  <a:schemeClr val="bg1"/>
                </a:solidFill>
              </a:rPr>
              <a:t>に</a:t>
            </a:r>
            <a:r>
              <a:rPr kumimoji="1" lang="en-US" altLang="ja-JP" dirty="0">
                <a:solidFill>
                  <a:schemeClr val="bg1"/>
                </a:solidFill>
              </a:rPr>
              <a:t>Git</a:t>
            </a:r>
            <a:r>
              <a:rPr kumimoji="1" lang="ja-JP" altLang="en-US">
                <a:solidFill>
                  <a:schemeClr val="bg1"/>
                </a:solidFill>
              </a:rPr>
              <a:t>を</a:t>
            </a:r>
            <a:r>
              <a:rPr lang="ja-JP" altLang="en-US">
                <a:solidFill>
                  <a:schemeClr val="bg1"/>
                </a:solidFill>
              </a:rPr>
              <a:t>導入しよう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ja-JP" altLang="en-US" sz="5400">
                <a:solidFill>
                  <a:schemeClr val="bg1"/>
                </a:solidFill>
              </a:rPr>
              <a:t>まずは</a:t>
            </a:r>
            <a:r>
              <a:rPr lang="en-US" altLang="ja-JP" sz="5400" dirty="0">
                <a:solidFill>
                  <a:schemeClr val="bg1"/>
                </a:solidFill>
              </a:rPr>
              <a:t>Windows</a:t>
            </a:r>
            <a:r>
              <a:rPr lang="ja-JP" altLang="en-US" sz="5400">
                <a:solidFill>
                  <a:schemeClr val="bg1"/>
                </a:solidFill>
              </a:rPr>
              <a:t>から</a:t>
            </a:r>
            <a:br>
              <a:rPr lang="en-US" altLang="ja-JP" sz="5400" dirty="0">
                <a:solidFill>
                  <a:schemeClr val="bg1"/>
                </a:solidFill>
              </a:rPr>
            </a:br>
            <a:r>
              <a:rPr lang="en-US" altLang="ja-JP" sz="5400" dirty="0">
                <a:solidFill>
                  <a:schemeClr val="bg1"/>
                </a:solidFill>
              </a:rPr>
              <a:t>macOS</a:t>
            </a:r>
            <a:r>
              <a:rPr lang="ja-JP" altLang="en-US" sz="5400">
                <a:solidFill>
                  <a:schemeClr val="bg1"/>
                </a:solidFill>
              </a:rPr>
              <a:t>はめちゃ簡単なので後</a:t>
            </a:r>
            <a:endParaRPr lang="en-US" altLang="ja-JP" sz="5400" dirty="0">
              <a:solidFill>
                <a:schemeClr val="bg1"/>
              </a:solidFill>
            </a:endParaRPr>
          </a:p>
        </p:txBody>
      </p:sp>
    </p:spTree>
    <p:extLst>
      <p:ext uri="{BB962C8B-B14F-4D97-AF65-F5344CB8AC3E}">
        <p14:creationId xmlns:p14="http://schemas.microsoft.com/office/powerpoint/2010/main" val="3921053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ja-JP" altLang="en-US">
                <a:solidFill>
                  <a:schemeClr val="bg1"/>
                </a:solidFill>
              </a:rPr>
              <a:t>自分の</a:t>
            </a:r>
            <a:r>
              <a:rPr kumimoji="1" lang="en-US" altLang="ja-JP" dirty="0">
                <a:solidFill>
                  <a:schemeClr val="bg1"/>
                </a:solidFill>
              </a:rPr>
              <a:t>PC</a:t>
            </a:r>
            <a:r>
              <a:rPr kumimoji="1" lang="ja-JP" altLang="en-US">
                <a:solidFill>
                  <a:schemeClr val="bg1"/>
                </a:solidFill>
              </a:rPr>
              <a:t>に</a:t>
            </a:r>
            <a:r>
              <a:rPr kumimoji="1" lang="en-US" altLang="ja-JP" dirty="0">
                <a:solidFill>
                  <a:schemeClr val="bg1"/>
                </a:solidFill>
              </a:rPr>
              <a:t>Git</a:t>
            </a:r>
            <a:r>
              <a:rPr kumimoji="1" lang="ja-JP" altLang="en-US">
                <a:solidFill>
                  <a:schemeClr val="bg1"/>
                </a:solidFill>
              </a:rPr>
              <a:t>を導入しよう</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en-US" altLang="ja-JP" sz="6600" dirty="0">
                <a:solidFill>
                  <a:schemeClr val="bg1"/>
                </a:solidFill>
                <a:hlinkClick r:id="rId2"/>
              </a:rPr>
              <a:t>https://git-scm.com/</a:t>
            </a:r>
            <a:endParaRPr lang="en-US" altLang="ja-JP" sz="6600" dirty="0">
              <a:solidFill>
                <a:schemeClr val="bg1"/>
              </a:solidFill>
            </a:endParaRPr>
          </a:p>
          <a:p>
            <a:pPr marL="0" indent="0">
              <a:buNone/>
            </a:pPr>
            <a:r>
              <a:rPr kumimoji="1" lang="ja-JP" altLang="en-US" sz="6600">
                <a:solidFill>
                  <a:schemeClr val="bg1"/>
                </a:solidFill>
              </a:rPr>
              <a:t>にアクセスし</a:t>
            </a:r>
            <a:r>
              <a:rPr lang="ja-JP" altLang="en-US" sz="6600">
                <a:solidFill>
                  <a:schemeClr val="bg1"/>
                </a:solidFill>
              </a:rPr>
              <a:t>よう</a:t>
            </a:r>
            <a:endParaRPr kumimoji="1" lang="en-US" altLang="ja-JP" sz="6600" dirty="0">
              <a:solidFill>
                <a:schemeClr val="bg1"/>
              </a:solidFill>
            </a:endParaRPr>
          </a:p>
        </p:txBody>
      </p:sp>
      <p:sp>
        <p:nvSpPr>
          <p:cNvPr id="4" name="正方形/長方形 3">
            <a:extLst>
              <a:ext uri="{FF2B5EF4-FFF2-40B4-BE49-F238E27FC236}">
                <a16:creationId xmlns:a16="http://schemas.microsoft.com/office/drawing/2014/main" id="{7BB4421B-52C3-184D-9451-C618A5AF0794}"/>
              </a:ext>
            </a:extLst>
          </p:cNvPr>
          <p:cNvSpPr/>
          <p:nvPr/>
        </p:nvSpPr>
        <p:spPr>
          <a:xfrm>
            <a:off x="5192485" y="6488668"/>
            <a:ext cx="10482943" cy="369332"/>
          </a:xfrm>
          <a:prstGeom prst="rect">
            <a:avLst/>
          </a:prstGeom>
        </p:spPr>
        <p:txBody>
          <a:bodyPr wrap="square">
            <a:spAutoFit/>
          </a:bodyPr>
          <a:lstStyle/>
          <a:p>
            <a:r>
              <a:rPr lang="ja-JP" altLang="en-US">
                <a:solidFill>
                  <a:schemeClr val="bg1"/>
                </a:solidFill>
                <a:latin typeface="Myrica M Book" panose="020B0509020203020207" pitchFamily="49" charset="-128"/>
                <a:ea typeface="Myrica M Book" panose="020B0509020203020207" pitchFamily="49" charset="-128"/>
              </a:rPr>
              <a:t>参考：http://www.curict.com/software/Windows10/Windows10_git.html</a:t>
            </a:r>
          </a:p>
        </p:txBody>
      </p:sp>
    </p:spTree>
    <p:extLst>
      <p:ext uri="{BB962C8B-B14F-4D97-AF65-F5344CB8AC3E}">
        <p14:creationId xmlns:p14="http://schemas.microsoft.com/office/powerpoint/2010/main" val="852523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ja-JP" altLang="en-US">
                <a:solidFill>
                  <a:schemeClr val="bg1"/>
                </a:solidFill>
              </a:rPr>
              <a:t>自分の</a:t>
            </a:r>
            <a:r>
              <a:rPr kumimoji="1" lang="en-US" altLang="ja-JP" dirty="0">
                <a:solidFill>
                  <a:schemeClr val="bg1"/>
                </a:solidFill>
              </a:rPr>
              <a:t>PC</a:t>
            </a:r>
            <a:r>
              <a:rPr kumimoji="1" lang="ja-JP" altLang="en-US">
                <a:solidFill>
                  <a:schemeClr val="bg1"/>
                </a:solidFill>
              </a:rPr>
              <a:t>に</a:t>
            </a:r>
            <a:r>
              <a:rPr kumimoji="1" lang="en-US" altLang="ja-JP" dirty="0">
                <a:solidFill>
                  <a:schemeClr val="bg1"/>
                </a:solidFill>
              </a:rPr>
              <a:t>Git</a:t>
            </a:r>
            <a:r>
              <a:rPr kumimoji="1" lang="ja-JP" altLang="en-US">
                <a:solidFill>
                  <a:schemeClr val="bg1"/>
                </a:solidFill>
              </a:rPr>
              <a:t>を導入しよう</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ja-JP" altLang="en-US" sz="6600">
                <a:solidFill>
                  <a:schemeClr val="bg1"/>
                </a:solidFill>
              </a:rPr>
              <a:t>インストーラをダウンロード</a:t>
            </a:r>
            <a:endParaRPr kumimoji="1" lang="en-US" altLang="ja-JP" sz="6600" dirty="0">
              <a:solidFill>
                <a:schemeClr val="bg1"/>
              </a:solidFill>
            </a:endParaRPr>
          </a:p>
        </p:txBody>
      </p:sp>
    </p:spTree>
    <p:extLst>
      <p:ext uri="{BB962C8B-B14F-4D97-AF65-F5344CB8AC3E}">
        <p14:creationId xmlns:p14="http://schemas.microsoft.com/office/powerpoint/2010/main" val="2178024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ja-JP" altLang="en-US">
                <a:solidFill>
                  <a:schemeClr val="bg1"/>
                </a:solidFill>
              </a:rPr>
              <a:t>自分の</a:t>
            </a:r>
            <a:r>
              <a:rPr kumimoji="1" lang="en-US" altLang="ja-JP" dirty="0">
                <a:solidFill>
                  <a:schemeClr val="bg1"/>
                </a:solidFill>
              </a:rPr>
              <a:t>PC</a:t>
            </a:r>
            <a:r>
              <a:rPr kumimoji="1" lang="ja-JP" altLang="en-US">
                <a:solidFill>
                  <a:schemeClr val="bg1"/>
                </a:solidFill>
              </a:rPr>
              <a:t>に</a:t>
            </a:r>
            <a:r>
              <a:rPr kumimoji="1" lang="en-US" altLang="ja-JP" dirty="0">
                <a:solidFill>
                  <a:schemeClr val="bg1"/>
                </a:solidFill>
              </a:rPr>
              <a:t>Git</a:t>
            </a:r>
            <a:r>
              <a:rPr kumimoji="1" lang="ja-JP" altLang="en-US">
                <a:solidFill>
                  <a:schemeClr val="bg1"/>
                </a:solidFill>
              </a:rPr>
              <a:t>を導入しよう</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ja-JP" altLang="en-US" sz="6600">
                <a:solidFill>
                  <a:schemeClr val="bg1"/>
                </a:solidFill>
              </a:rPr>
              <a:t>ダウンロードできたら</a:t>
            </a:r>
            <a:br>
              <a:rPr kumimoji="1" lang="en-US" altLang="ja-JP" sz="6600" dirty="0">
                <a:solidFill>
                  <a:schemeClr val="bg1"/>
                </a:solidFill>
              </a:rPr>
            </a:br>
            <a:r>
              <a:rPr kumimoji="1" lang="ja-JP" altLang="en-US" sz="6600">
                <a:solidFill>
                  <a:schemeClr val="bg1"/>
                </a:solidFill>
              </a:rPr>
              <a:t>管理者権限で実行</a:t>
            </a:r>
            <a:endParaRPr kumimoji="1" lang="en-US" altLang="ja-JP" sz="6600" dirty="0">
              <a:solidFill>
                <a:schemeClr val="bg1"/>
              </a:solidFill>
            </a:endParaRPr>
          </a:p>
        </p:txBody>
      </p:sp>
    </p:spTree>
    <p:extLst>
      <p:ext uri="{BB962C8B-B14F-4D97-AF65-F5344CB8AC3E}">
        <p14:creationId xmlns:p14="http://schemas.microsoft.com/office/powerpoint/2010/main" val="2115954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ja-JP" altLang="en-US">
                <a:solidFill>
                  <a:schemeClr val="bg1"/>
                </a:solidFill>
              </a:rPr>
              <a:t>自分の</a:t>
            </a:r>
            <a:r>
              <a:rPr kumimoji="1" lang="en-US" altLang="ja-JP" dirty="0">
                <a:solidFill>
                  <a:schemeClr val="bg1"/>
                </a:solidFill>
              </a:rPr>
              <a:t>PC</a:t>
            </a:r>
            <a:r>
              <a:rPr kumimoji="1" lang="ja-JP" altLang="en-US">
                <a:solidFill>
                  <a:schemeClr val="bg1"/>
                </a:solidFill>
              </a:rPr>
              <a:t>に</a:t>
            </a:r>
            <a:r>
              <a:rPr kumimoji="1" lang="en-US" altLang="ja-JP" dirty="0">
                <a:solidFill>
                  <a:schemeClr val="bg1"/>
                </a:solidFill>
              </a:rPr>
              <a:t>Git</a:t>
            </a:r>
            <a:r>
              <a:rPr kumimoji="1" lang="ja-JP" altLang="en-US">
                <a:solidFill>
                  <a:schemeClr val="bg1"/>
                </a:solidFill>
              </a:rPr>
              <a:t>を導入しよう</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ja-JP" altLang="en-US" sz="4400">
                <a:solidFill>
                  <a:schemeClr val="bg1"/>
                </a:solidFill>
              </a:rPr>
              <a:t>あとはいい感じにインストールするだけ</a:t>
            </a:r>
            <a:endParaRPr kumimoji="1" lang="en-US" altLang="ja-JP" sz="4400" dirty="0">
              <a:solidFill>
                <a:schemeClr val="bg1"/>
              </a:solidFill>
            </a:endParaRPr>
          </a:p>
        </p:txBody>
      </p:sp>
    </p:spTree>
    <p:extLst>
      <p:ext uri="{BB962C8B-B14F-4D97-AF65-F5344CB8AC3E}">
        <p14:creationId xmlns:p14="http://schemas.microsoft.com/office/powerpoint/2010/main" val="3657548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ja-JP" altLang="en-US">
                <a:solidFill>
                  <a:schemeClr val="bg1"/>
                </a:solidFill>
              </a:rPr>
              <a:t>自分の</a:t>
            </a:r>
            <a:r>
              <a:rPr kumimoji="1" lang="en-US" altLang="ja-JP" dirty="0">
                <a:solidFill>
                  <a:schemeClr val="bg1"/>
                </a:solidFill>
              </a:rPr>
              <a:t>PC</a:t>
            </a:r>
            <a:r>
              <a:rPr kumimoji="1" lang="ja-JP" altLang="en-US">
                <a:solidFill>
                  <a:schemeClr val="bg1"/>
                </a:solidFill>
              </a:rPr>
              <a:t>に</a:t>
            </a:r>
            <a:r>
              <a:rPr kumimoji="1" lang="en-US" altLang="ja-JP" dirty="0">
                <a:solidFill>
                  <a:schemeClr val="bg1"/>
                </a:solidFill>
              </a:rPr>
              <a:t>Git</a:t>
            </a:r>
            <a:r>
              <a:rPr kumimoji="1" lang="ja-JP" altLang="en-US">
                <a:solidFill>
                  <a:schemeClr val="bg1"/>
                </a:solidFill>
              </a:rPr>
              <a:t>を導入しよう</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en-US" altLang="ja-JP" sz="16600" dirty="0">
                <a:solidFill>
                  <a:schemeClr val="bg1"/>
                </a:solidFill>
              </a:rPr>
              <a:t>macOS</a:t>
            </a:r>
            <a:r>
              <a:rPr kumimoji="1" lang="ja-JP" altLang="en-US" sz="16600">
                <a:solidFill>
                  <a:schemeClr val="bg1"/>
                </a:solidFill>
              </a:rPr>
              <a:t>編</a:t>
            </a:r>
            <a:endParaRPr kumimoji="1" lang="en-US" altLang="ja-JP" sz="16600" dirty="0">
              <a:solidFill>
                <a:schemeClr val="bg1"/>
              </a:solidFill>
            </a:endParaRPr>
          </a:p>
        </p:txBody>
      </p:sp>
    </p:spTree>
    <p:extLst>
      <p:ext uri="{BB962C8B-B14F-4D97-AF65-F5344CB8AC3E}">
        <p14:creationId xmlns:p14="http://schemas.microsoft.com/office/powerpoint/2010/main" val="2169694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ja-JP" altLang="en-US">
                <a:solidFill>
                  <a:schemeClr val="bg1"/>
                </a:solidFill>
              </a:rPr>
              <a:t>自分の</a:t>
            </a:r>
            <a:r>
              <a:rPr kumimoji="1" lang="en-US" altLang="ja-JP" dirty="0">
                <a:solidFill>
                  <a:schemeClr val="bg1"/>
                </a:solidFill>
              </a:rPr>
              <a:t>PC</a:t>
            </a:r>
            <a:r>
              <a:rPr kumimoji="1" lang="ja-JP" altLang="en-US">
                <a:solidFill>
                  <a:schemeClr val="bg1"/>
                </a:solidFill>
              </a:rPr>
              <a:t>に</a:t>
            </a:r>
            <a:r>
              <a:rPr kumimoji="1" lang="en-US" altLang="ja-JP" dirty="0">
                <a:solidFill>
                  <a:schemeClr val="bg1"/>
                </a:solidFill>
              </a:rPr>
              <a:t>Git</a:t>
            </a:r>
            <a:r>
              <a:rPr kumimoji="1" lang="ja-JP" altLang="en-US">
                <a:solidFill>
                  <a:schemeClr val="bg1"/>
                </a:solidFill>
              </a:rPr>
              <a:t>を導入しよう</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en-US" altLang="ja-JP" sz="8000" dirty="0">
                <a:solidFill>
                  <a:schemeClr val="bg1"/>
                </a:solidFill>
              </a:rPr>
              <a:t>homebrew</a:t>
            </a:r>
            <a:r>
              <a:rPr kumimoji="1" lang="ja-JP" altLang="en-US" sz="8000">
                <a:solidFill>
                  <a:schemeClr val="bg1"/>
                </a:solidFill>
              </a:rPr>
              <a:t>入ってる？</a:t>
            </a:r>
            <a:endParaRPr kumimoji="1" lang="en-US" altLang="ja-JP" sz="8000" dirty="0">
              <a:solidFill>
                <a:schemeClr val="bg1"/>
              </a:solidFill>
            </a:endParaRPr>
          </a:p>
        </p:txBody>
      </p:sp>
    </p:spTree>
    <p:extLst>
      <p:ext uri="{BB962C8B-B14F-4D97-AF65-F5344CB8AC3E}">
        <p14:creationId xmlns:p14="http://schemas.microsoft.com/office/powerpoint/2010/main" val="1873592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ja-JP" altLang="en-US">
                <a:solidFill>
                  <a:schemeClr val="bg1"/>
                </a:solidFill>
              </a:rPr>
              <a:t>自分の</a:t>
            </a:r>
            <a:r>
              <a:rPr kumimoji="1" lang="en-US" altLang="ja-JP" dirty="0">
                <a:solidFill>
                  <a:schemeClr val="bg1"/>
                </a:solidFill>
              </a:rPr>
              <a:t>PC</a:t>
            </a:r>
            <a:r>
              <a:rPr kumimoji="1" lang="ja-JP" altLang="en-US">
                <a:solidFill>
                  <a:schemeClr val="bg1"/>
                </a:solidFill>
              </a:rPr>
              <a:t>に</a:t>
            </a:r>
            <a:r>
              <a:rPr kumimoji="1" lang="en-US" altLang="ja-JP" dirty="0">
                <a:solidFill>
                  <a:schemeClr val="bg1"/>
                </a:solidFill>
              </a:rPr>
              <a:t>Git</a:t>
            </a:r>
            <a:r>
              <a:rPr kumimoji="1" lang="ja-JP" altLang="en-US">
                <a:solidFill>
                  <a:schemeClr val="bg1"/>
                </a:solidFill>
              </a:rPr>
              <a:t>を導入しよう</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77500" lnSpcReduction="20000"/>
          </a:bodyPr>
          <a:lstStyle/>
          <a:p>
            <a:pPr marL="0" indent="0">
              <a:buNone/>
            </a:pPr>
            <a:r>
              <a:rPr kumimoji="1" lang="ja-JP" altLang="en-US" sz="8000">
                <a:solidFill>
                  <a:schemeClr val="bg1"/>
                </a:solidFill>
              </a:rPr>
              <a:t>入ってたら</a:t>
            </a:r>
            <a:endParaRPr kumimoji="1" lang="en-US" altLang="ja-JP" sz="8000" dirty="0">
              <a:solidFill>
                <a:schemeClr val="bg1"/>
              </a:solidFill>
            </a:endParaRPr>
          </a:p>
          <a:p>
            <a:pPr marL="0" indent="0">
              <a:buNone/>
            </a:pPr>
            <a:r>
              <a:rPr lang="en-US" altLang="ja-JP" sz="8000" dirty="0">
                <a:solidFill>
                  <a:schemeClr val="bg1"/>
                </a:solidFill>
              </a:rPr>
              <a:t>brew install git</a:t>
            </a:r>
          </a:p>
          <a:p>
            <a:pPr marL="0" indent="0">
              <a:buNone/>
            </a:pPr>
            <a:r>
              <a:rPr kumimoji="1" lang="ja-JP" altLang="en-US" sz="8000">
                <a:solidFill>
                  <a:schemeClr val="bg1"/>
                </a:solidFill>
              </a:rPr>
              <a:t>をターミナルで実行すればおｋ</a:t>
            </a:r>
            <a:endParaRPr kumimoji="1" lang="en-US" altLang="ja-JP" sz="8000" dirty="0">
              <a:solidFill>
                <a:schemeClr val="bg1"/>
              </a:solidFill>
            </a:endParaRPr>
          </a:p>
        </p:txBody>
      </p:sp>
    </p:spTree>
    <p:extLst>
      <p:ext uri="{BB962C8B-B14F-4D97-AF65-F5344CB8AC3E}">
        <p14:creationId xmlns:p14="http://schemas.microsoft.com/office/powerpoint/2010/main" val="2478930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初期設定</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ja-JP" altLang="en-US" sz="8000">
                <a:solidFill>
                  <a:schemeClr val="bg1"/>
                </a:solidFill>
              </a:rPr>
              <a:t>初期設定をしよう</a:t>
            </a:r>
            <a:endParaRPr kumimoji="1" lang="en-US" altLang="ja-JP" sz="8000" dirty="0">
              <a:solidFill>
                <a:schemeClr val="bg1"/>
              </a:solidFill>
            </a:endParaRPr>
          </a:p>
          <a:p>
            <a:pPr marL="0" indent="0">
              <a:buNone/>
            </a:pPr>
            <a:r>
              <a:rPr lang="en-US" altLang="ja-JP" sz="8000" dirty="0">
                <a:solidFill>
                  <a:schemeClr val="bg1"/>
                </a:solidFill>
              </a:rPr>
              <a:t>win</a:t>
            </a:r>
            <a:r>
              <a:rPr lang="ja-JP" altLang="en-US" sz="8000">
                <a:solidFill>
                  <a:schemeClr val="bg1"/>
                </a:solidFill>
              </a:rPr>
              <a:t>も</a:t>
            </a:r>
            <a:r>
              <a:rPr lang="en-US" altLang="ja-JP" sz="8000" dirty="0">
                <a:solidFill>
                  <a:schemeClr val="bg1"/>
                </a:solidFill>
              </a:rPr>
              <a:t>mac</a:t>
            </a:r>
            <a:r>
              <a:rPr lang="ja-JP" altLang="en-US" sz="8000">
                <a:solidFill>
                  <a:schemeClr val="bg1"/>
                </a:solidFill>
              </a:rPr>
              <a:t>も一緒だよ</a:t>
            </a:r>
            <a:endParaRPr kumimoji="1" lang="en-US" altLang="ja-JP" sz="8000" dirty="0">
              <a:solidFill>
                <a:schemeClr val="bg1"/>
              </a:solidFill>
            </a:endParaRPr>
          </a:p>
        </p:txBody>
      </p:sp>
    </p:spTree>
    <p:extLst>
      <p:ext uri="{BB962C8B-B14F-4D97-AF65-F5344CB8AC3E}">
        <p14:creationId xmlns:p14="http://schemas.microsoft.com/office/powerpoint/2010/main" val="1837173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初期設定</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ja-JP" altLang="en-US" sz="4000">
                <a:solidFill>
                  <a:schemeClr val="bg1"/>
                </a:solidFill>
              </a:rPr>
              <a:t>まずはコマンドプロンプト</a:t>
            </a:r>
            <a:r>
              <a:rPr kumimoji="1" lang="en-US" altLang="ja-JP" sz="4000" dirty="0">
                <a:solidFill>
                  <a:schemeClr val="bg1"/>
                </a:solidFill>
              </a:rPr>
              <a:t>/</a:t>
            </a:r>
            <a:r>
              <a:rPr kumimoji="1" lang="ja-JP" altLang="en-US" sz="4000">
                <a:solidFill>
                  <a:schemeClr val="bg1"/>
                </a:solidFill>
              </a:rPr>
              <a:t>ターミナルを開こう</a:t>
            </a:r>
            <a:endParaRPr kumimoji="1" lang="en-US" altLang="ja-JP" sz="4000" dirty="0">
              <a:solidFill>
                <a:schemeClr val="bg1"/>
              </a:solidFill>
            </a:endParaRPr>
          </a:p>
          <a:p>
            <a:pPr marL="0" indent="0">
              <a:buNone/>
            </a:pPr>
            <a:r>
              <a:rPr lang="ja-JP" altLang="en-US" sz="4000">
                <a:solidFill>
                  <a:schemeClr val="bg1"/>
                </a:solidFill>
              </a:rPr>
              <a:t>そしたら以下のコマンドを入力実行</a:t>
            </a:r>
            <a:endParaRPr lang="en-US" altLang="ja-JP" sz="4000" dirty="0">
              <a:solidFill>
                <a:schemeClr val="bg1"/>
              </a:solidFill>
            </a:endParaRPr>
          </a:p>
          <a:p>
            <a:pPr marL="0" indent="0">
              <a:buNone/>
            </a:pPr>
            <a:r>
              <a:rPr kumimoji="1" lang="ja-JP" altLang="en-US" sz="4000">
                <a:solidFill>
                  <a:schemeClr val="bg1"/>
                </a:solidFill>
              </a:rPr>
              <a:t>間違えたら手を挙げよう</a:t>
            </a:r>
            <a:endParaRPr kumimoji="1" lang="en-US" altLang="ja-JP" sz="4000" dirty="0">
              <a:solidFill>
                <a:schemeClr val="bg1"/>
              </a:solidFill>
            </a:endParaRPr>
          </a:p>
        </p:txBody>
      </p:sp>
    </p:spTree>
    <p:extLst>
      <p:ext uri="{BB962C8B-B14F-4D97-AF65-F5344CB8AC3E}">
        <p14:creationId xmlns:p14="http://schemas.microsoft.com/office/powerpoint/2010/main" val="234048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3E08B9-6BA6-2C46-A250-EB2407B970DA}"/>
              </a:ext>
            </a:extLst>
          </p:cNvPr>
          <p:cNvSpPr>
            <a:spLocks noGrp="1"/>
          </p:cNvSpPr>
          <p:nvPr>
            <p:ph type="title"/>
          </p:nvPr>
        </p:nvSpPr>
        <p:spPr/>
        <p:txBody>
          <a:bodyPr/>
          <a:lstStyle/>
          <a:p>
            <a:r>
              <a:rPr lang="ja-JP" altLang="en-US">
                <a:solidFill>
                  <a:schemeClr val="bg1"/>
                </a:solidFill>
              </a:rPr>
              <a:t>はじめに</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7E292F71-EE71-8E48-9283-FFFC0A56FDD1}"/>
              </a:ext>
            </a:extLst>
          </p:cNvPr>
          <p:cNvSpPr>
            <a:spLocks noGrp="1"/>
          </p:cNvSpPr>
          <p:nvPr>
            <p:ph idx="1"/>
          </p:nvPr>
        </p:nvSpPr>
        <p:spPr/>
        <p:txBody>
          <a:bodyPr>
            <a:normAutofit fontScale="92500" lnSpcReduction="20000"/>
          </a:bodyPr>
          <a:lstStyle/>
          <a:p>
            <a:pPr marL="0" indent="0">
              <a:buNone/>
            </a:pPr>
            <a:r>
              <a:rPr kumimoji="1" lang="ja-JP" altLang="en-US" sz="3200">
                <a:solidFill>
                  <a:schemeClr val="bg1"/>
                </a:solidFill>
              </a:rPr>
              <a:t>準備するもの</a:t>
            </a:r>
            <a:endParaRPr kumimoji="1" lang="en-US" altLang="ja-JP" sz="3200" dirty="0">
              <a:solidFill>
                <a:schemeClr val="bg1"/>
              </a:solidFill>
            </a:endParaRPr>
          </a:p>
          <a:p>
            <a:r>
              <a:rPr kumimoji="1" lang="en-US" altLang="ja-JP" sz="3200" dirty="0">
                <a:solidFill>
                  <a:schemeClr val="bg1"/>
                </a:solidFill>
              </a:rPr>
              <a:t>PC</a:t>
            </a:r>
            <a:r>
              <a:rPr kumimoji="1" lang="ja-JP" altLang="en-US" sz="3200">
                <a:solidFill>
                  <a:schemeClr val="bg1"/>
                </a:solidFill>
              </a:rPr>
              <a:t> </a:t>
            </a:r>
            <a:r>
              <a:rPr kumimoji="1" lang="en-US" altLang="ja-JP" sz="3200" dirty="0">
                <a:solidFill>
                  <a:schemeClr val="bg1"/>
                </a:solidFill>
              </a:rPr>
              <a:t>(OS</a:t>
            </a:r>
            <a:r>
              <a:rPr kumimoji="1" lang="ja-JP" altLang="en-US" sz="3200">
                <a:solidFill>
                  <a:schemeClr val="bg1"/>
                </a:solidFill>
              </a:rPr>
              <a:t>はなんでも</a:t>
            </a:r>
            <a:r>
              <a:rPr kumimoji="1" lang="en-US" altLang="ja-JP" sz="3200" dirty="0">
                <a:solidFill>
                  <a:schemeClr val="bg1"/>
                </a:solidFill>
              </a:rPr>
              <a:t>)</a:t>
            </a:r>
          </a:p>
          <a:p>
            <a:r>
              <a:rPr kumimoji="1" lang="en-US" altLang="ja-JP" sz="3200" dirty="0">
                <a:solidFill>
                  <a:schemeClr val="bg1"/>
                </a:solidFill>
              </a:rPr>
              <a:t>mail</a:t>
            </a:r>
            <a:r>
              <a:rPr kumimoji="1" lang="ja-JP" altLang="en-US" sz="3200">
                <a:solidFill>
                  <a:schemeClr val="bg1"/>
                </a:solidFill>
              </a:rPr>
              <a:t>アドレス</a:t>
            </a:r>
            <a:endParaRPr kumimoji="1" lang="en-US" altLang="ja-JP" sz="3200" dirty="0">
              <a:solidFill>
                <a:schemeClr val="bg1"/>
              </a:solidFill>
            </a:endParaRPr>
          </a:p>
          <a:p>
            <a:endParaRPr lang="en-US" altLang="ja-JP" sz="3200" dirty="0">
              <a:solidFill>
                <a:schemeClr val="bg1"/>
              </a:solidFill>
            </a:endParaRPr>
          </a:p>
          <a:p>
            <a:pPr marL="0" indent="0">
              <a:buNone/>
            </a:pPr>
            <a:r>
              <a:rPr kumimoji="1" lang="ja-JP" altLang="en-US" sz="3200">
                <a:solidFill>
                  <a:schemeClr val="bg1"/>
                </a:solidFill>
              </a:rPr>
              <a:t>あったらうれしい</a:t>
            </a:r>
            <a:endParaRPr kumimoji="1" lang="en-US" altLang="ja-JP" sz="3200" dirty="0">
              <a:solidFill>
                <a:schemeClr val="bg1"/>
              </a:solidFill>
            </a:endParaRPr>
          </a:p>
          <a:p>
            <a:r>
              <a:rPr lang="ja-JP" altLang="en-US" sz="3200">
                <a:solidFill>
                  <a:schemeClr val="bg1"/>
                </a:solidFill>
              </a:rPr>
              <a:t>プロフィールに使えるいい感じの画像</a:t>
            </a:r>
            <a:endParaRPr lang="en-US" altLang="ja-JP" sz="3200" dirty="0">
              <a:solidFill>
                <a:schemeClr val="bg1"/>
              </a:solidFill>
            </a:endParaRPr>
          </a:p>
          <a:p>
            <a:r>
              <a:rPr kumimoji="1" lang="ja-JP" altLang="en-US" sz="3200">
                <a:solidFill>
                  <a:schemeClr val="bg1"/>
                </a:solidFill>
              </a:rPr>
              <a:t>頭脳</a:t>
            </a:r>
          </a:p>
        </p:txBody>
      </p:sp>
    </p:spTree>
    <p:extLst>
      <p:ext uri="{BB962C8B-B14F-4D97-AF65-F5344CB8AC3E}">
        <p14:creationId xmlns:p14="http://schemas.microsoft.com/office/powerpoint/2010/main" val="2678415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初期設定</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en-US" altLang="ja-JP" sz="4000" dirty="0">
                <a:solidFill>
                  <a:schemeClr val="bg1"/>
                </a:solidFill>
              </a:rPr>
              <a:t>git config –global </a:t>
            </a:r>
            <a:r>
              <a:rPr kumimoji="1" lang="en-US" altLang="ja-JP" sz="4000" dirty="0" err="1">
                <a:solidFill>
                  <a:schemeClr val="bg1"/>
                </a:solidFill>
              </a:rPr>
              <a:t>user.name</a:t>
            </a:r>
            <a:r>
              <a:rPr kumimoji="1" lang="en-US" altLang="ja-JP" sz="4000" dirty="0">
                <a:solidFill>
                  <a:schemeClr val="bg1"/>
                </a:solidFill>
              </a:rPr>
              <a:t> </a:t>
            </a:r>
            <a:r>
              <a:rPr kumimoji="1" lang="ja-JP" altLang="en-US" sz="4000">
                <a:solidFill>
                  <a:schemeClr val="bg1"/>
                </a:solidFill>
              </a:rPr>
              <a:t>設定したユーザ名</a:t>
            </a:r>
            <a:endParaRPr kumimoji="1" lang="en-US" altLang="ja-JP" sz="4000" dirty="0">
              <a:solidFill>
                <a:schemeClr val="bg1"/>
              </a:solidFill>
            </a:endParaRPr>
          </a:p>
        </p:txBody>
      </p:sp>
    </p:spTree>
    <p:extLst>
      <p:ext uri="{BB962C8B-B14F-4D97-AF65-F5344CB8AC3E}">
        <p14:creationId xmlns:p14="http://schemas.microsoft.com/office/powerpoint/2010/main" val="598994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初期設定</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en-US" altLang="ja-JP" sz="3600" dirty="0">
                <a:solidFill>
                  <a:schemeClr val="bg1"/>
                </a:solidFill>
              </a:rPr>
              <a:t>git config –global </a:t>
            </a:r>
            <a:r>
              <a:rPr kumimoji="1" lang="en-US" altLang="ja-JP" sz="3600" dirty="0" err="1">
                <a:solidFill>
                  <a:schemeClr val="bg1"/>
                </a:solidFill>
              </a:rPr>
              <a:t>user.email</a:t>
            </a:r>
            <a:r>
              <a:rPr kumimoji="1" lang="en-US" altLang="ja-JP" sz="3600" dirty="0">
                <a:solidFill>
                  <a:schemeClr val="bg1"/>
                </a:solidFill>
              </a:rPr>
              <a:t> </a:t>
            </a:r>
            <a:r>
              <a:rPr kumimoji="1" lang="ja-JP" altLang="en-US" sz="3600">
                <a:solidFill>
                  <a:schemeClr val="bg1"/>
                </a:solidFill>
              </a:rPr>
              <a:t>設定したメールアドレス</a:t>
            </a:r>
            <a:endParaRPr kumimoji="1" lang="en-US" altLang="ja-JP" sz="3600" dirty="0">
              <a:solidFill>
                <a:schemeClr val="bg1"/>
              </a:solidFill>
            </a:endParaRPr>
          </a:p>
        </p:txBody>
      </p:sp>
    </p:spTree>
    <p:extLst>
      <p:ext uri="{BB962C8B-B14F-4D97-AF65-F5344CB8AC3E}">
        <p14:creationId xmlns:p14="http://schemas.microsoft.com/office/powerpoint/2010/main" val="3616793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初期設定</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pPr marL="0" indent="0">
              <a:buNone/>
            </a:pPr>
            <a:r>
              <a:rPr kumimoji="1" lang="ja-JP" altLang="en-US" sz="3600">
                <a:solidFill>
                  <a:schemeClr val="bg1"/>
                </a:solidFill>
              </a:rPr>
              <a:t>プロキシ環境下</a:t>
            </a:r>
            <a:r>
              <a:rPr kumimoji="1" lang="en-US" altLang="ja-JP" sz="3600" dirty="0">
                <a:solidFill>
                  <a:schemeClr val="bg1"/>
                </a:solidFill>
              </a:rPr>
              <a:t>(</a:t>
            </a:r>
            <a:r>
              <a:rPr kumimoji="1" lang="ja-JP" altLang="en-US" sz="3600">
                <a:solidFill>
                  <a:schemeClr val="bg1"/>
                </a:solidFill>
              </a:rPr>
              <a:t>鯖室など</a:t>
            </a:r>
            <a:r>
              <a:rPr kumimoji="1" lang="en-US" altLang="ja-JP" sz="3600" dirty="0">
                <a:solidFill>
                  <a:schemeClr val="bg1"/>
                </a:solidFill>
              </a:rPr>
              <a:t>)</a:t>
            </a:r>
            <a:r>
              <a:rPr kumimoji="1" lang="ja-JP" altLang="en-US" sz="3600">
                <a:solidFill>
                  <a:schemeClr val="bg1"/>
                </a:solidFill>
              </a:rPr>
              <a:t>では以下のコマンドを実行してプロキシを設定しよう</a:t>
            </a:r>
            <a:endParaRPr kumimoji="1" lang="en-US" altLang="ja-JP" sz="3600" dirty="0">
              <a:solidFill>
                <a:schemeClr val="bg1"/>
              </a:solidFill>
            </a:endParaRPr>
          </a:p>
          <a:p>
            <a:pPr marL="0" indent="0">
              <a:buNone/>
            </a:pPr>
            <a:endParaRPr lang="en-US" altLang="ja-JP" sz="3600" dirty="0">
              <a:solidFill>
                <a:schemeClr val="bg1"/>
              </a:solidFill>
            </a:endParaRPr>
          </a:p>
          <a:p>
            <a:pPr marL="0" indent="0">
              <a:buNone/>
            </a:pPr>
            <a:r>
              <a:rPr kumimoji="1" lang="en-US" altLang="ja-JP" sz="3600" dirty="0">
                <a:solidFill>
                  <a:schemeClr val="bg1"/>
                </a:solidFill>
              </a:rPr>
              <a:t>git config --global </a:t>
            </a:r>
            <a:r>
              <a:rPr kumimoji="1" lang="en-US" altLang="ja-JP" sz="3600" dirty="0" err="1">
                <a:solidFill>
                  <a:schemeClr val="bg1"/>
                </a:solidFill>
              </a:rPr>
              <a:t>http.proxy</a:t>
            </a:r>
            <a:r>
              <a:rPr kumimoji="1" lang="en-US" altLang="ja-JP" sz="3600" dirty="0">
                <a:solidFill>
                  <a:schemeClr val="bg1"/>
                </a:solidFill>
              </a:rPr>
              <a:t> IP</a:t>
            </a:r>
            <a:r>
              <a:rPr kumimoji="1" lang="ja-JP" altLang="en-US" sz="3600">
                <a:solidFill>
                  <a:schemeClr val="bg1"/>
                </a:solidFill>
              </a:rPr>
              <a:t>アドレス：ポート</a:t>
            </a:r>
            <a:endParaRPr kumimoji="1" lang="en-US" altLang="ja-JP" sz="3600" dirty="0">
              <a:solidFill>
                <a:schemeClr val="bg1"/>
              </a:solidFill>
            </a:endParaRPr>
          </a:p>
          <a:p>
            <a:pPr marL="0" indent="0">
              <a:buNone/>
            </a:pPr>
            <a:r>
              <a:rPr lang="en-US" altLang="ja-JP" sz="3600" dirty="0">
                <a:solidFill>
                  <a:schemeClr val="bg1"/>
                </a:solidFill>
              </a:rPr>
              <a:t>git config –global </a:t>
            </a:r>
            <a:r>
              <a:rPr lang="en-US" altLang="ja-JP" sz="3600" dirty="0" err="1">
                <a:solidFill>
                  <a:schemeClr val="bg1"/>
                </a:solidFill>
              </a:rPr>
              <a:t>https.proxy</a:t>
            </a:r>
            <a:r>
              <a:rPr lang="en-US" altLang="ja-JP" sz="3600" dirty="0">
                <a:solidFill>
                  <a:schemeClr val="bg1"/>
                </a:solidFill>
              </a:rPr>
              <a:t> IP</a:t>
            </a:r>
            <a:r>
              <a:rPr lang="ja-JP" altLang="en-US" sz="3600">
                <a:solidFill>
                  <a:schemeClr val="bg1"/>
                </a:solidFill>
              </a:rPr>
              <a:t>アドレス：ポート</a:t>
            </a:r>
            <a:endParaRPr kumimoji="1" lang="en-US" altLang="ja-JP" sz="3600" dirty="0">
              <a:solidFill>
                <a:schemeClr val="bg1"/>
              </a:solidFill>
            </a:endParaRPr>
          </a:p>
        </p:txBody>
      </p:sp>
    </p:spTree>
    <p:extLst>
      <p:ext uri="{BB962C8B-B14F-4D97-AF65-F5344CB8AC3E}">
        <p14:creationId xmlns:p14="http://schemas.microsoft.com/office/powerpoint/2010/main" val="2121060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初期設定</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pPr marL="0" indent="0">
              <a:buNone/>
            </a:pPr>
            <a:r>
              <a:rPr kumimoji="1" lang="ja-JP" altLang="en-US" sz="3600">
                <a:solidFill>
                  <a:schemeClr val="bg1"/>
                </a:solidFill>
              </a:rPr>
              <a:t>プロキシ環境下</a:t>
            </a:r>
            <a:r>
              <a:rPr kumimoji="1" lang="en-US" altLang="ja-JP" sz="3600" dirty="0">
                <a:solidFill>
                  <a:schemeClr val="bg1"/>
                </a:solidFill>
              </a:rPr>
              <a:t>(</a:t>
            </a:r>
            <a:r>
              <a:rPr kumimoji="1" lang="ja-JP" altLang="en-US" sz="3600">
                <a:solidFill>
                  <a:schemeClr val="bg1"/>
                </a:solidFill>
              </a:rPr>
              <a:t>鯖室など</a:t>
            </a:r>
            <a:r>
              <a:rPr kumimoji="1" lang="en-US" altLang="ja-JP" sz="3600" dirty="0">
                <a:solidFill>
                  <a:schemeClr val="bg1"/>
                </a:solidFill>
              </a:rPr>
              <a:t>)</a:t>
            </a:r>
            <a:r>
              <a:rPr kumimoji="1" lang="ja-JP" altLang="en-US" sz="3600">
                <a:solidFill>
                  <a:schemeClr val="bg1"/>
                </a:solidFill>
              </a:rPr>
              <a:t>では以下のコマンドを実行してプロキシを設定しよう</a:t>
            </a:r>
            <a:endParaRPr kumimoji="1" lang="en-US" altLang="ja-JP" sz="3600" dirty="0">
              <a:solidFill>
                <a:schemeClr val="bg1"/>
              </a:solidFill>
            </a:endParaRPr>
          </a:p>
          <a:p>
            <a:pPr marL="0" indent="0">
              <a:buNone/>
            </a:pPr>
            <a:endParaRPr lang="en-US" altLang="ja-JP" sz="3600" dirty="0">
              <a:solidFill>
                <a:schemeClr val="bg1"/>
              </a:solidFill>
            </a:endParaRPr>
          </a:p>
          <a:p>
            <a:pPr marL="0" indent="0">
              <a:buNone/>
            </a:pPr>
            <a:r>
              <a:rPr kumimoji="1" lang="en-US" altLang="ja-JP" sz="3600" dirty="0">
                <a:solidFill>
                  <a:schemeClr val="bg1"/>
                </a:solidFill>
              </a:rPr>
              <a:t>git config --global </a:t>
            </a:r>
            <a:r>
              <a:rPr kumimoji="1" lang="en-US" altLang="ja-JP" sz="3600" dirty="0" err="1">
                <a:solidFill>
                  <a:schemeClr val="bg1"/>
                </a:solidFill>
              </a:rPr>
              <a:t>http.proxy</a:t>
            </a:r>
            <a:r>
              <a:rPr kumimoji="1" lang="en-US" altLang="ja-JP" sz="3600" dirty="0">
                <a:solidFill>
                  <a:schemeClr val="bg1"/>
                </a:solidFill>
              </a:rPr>
              <a:t> </a:t>
            </a:r>
            <a:r>
              <a:rPr lang="en-US" altLang="ja-JP" sz="3600" dirty="0">
                <a:solidFill>
                  <a:schemeClr val="bg1"/>
                </a:solidFill>
              </a:rPr>
              <a:t>172.20.20.104:8080</a:t>
            </a:r>
            <a:endParaRPr kumimoji="1" lang="en-US" altLang="ja-JP" sz="3600" dirty="0">
              <a:solidFill>
                <a:schemeClr val="bg1"/>
              </a:solidFill>
            </a:endParaRPr>
          </a:p>
          <a:p>
            <a:pPr marL="0" indent="0">
              <a:buNone/>
            </a:pPr>
            <a:r>
              <a:rPr lang="en-US" altLang="ja-JP" sz="3600" dirty="0">
                <a:solidFill>
                  <a:schemeClr val="bg1"/>
                </a:solidFill>
              </a:rPr>
              <a:t>git config --global </a:t>
            </a:r>
            <a:r>
              <a:rPr lang="en-US" altLang="ja-JP" sz="3600" dirty="0" err="1">
                <a:solidFill>
                  <a:schemeClr val="bg1"/>
                </a:solidFill>
              </a:rPr>
              <a:t>https.proxy</a:t>
            </a:r>
            <a:r>
              <a:rPr lang="en-US" altLang="ja-JP" sz="3600" dirty="0">
                <a:solidFill>
                  <a:schemeClr val="bg1"/>
                </a:solidFill>
              </a:rPr>
              <a:t> 172.20.20.104:8080</a:t>
            </a:r>
            <a:endParaRPr kumimoji="1" lang="en-US" altLang="ja-JP" sz="3600" dirty="0">
              <a:solidFill>
                <a:schemeClr val="bg1"/>
              </a:solidFill>
            </a:endParaRPr>
          </a:p>
        </p:txBody>
      </p:sp>
    </p:spTree>
    <p:extLst>
      <p:ext uri="{BB962C8B-B14F-4D97-AF65-F5344CB8AC3E}">
        <p14:creationId xmlns:p14="http://schemas.microsoft.com/office/powerpoint/2010/main" val="2776778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初期設定</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lnSpcReduction="10000"/>
          </a:bodyPr>
          <a:lstStyle/>
          <a:p>
            <a:pPr marL="0" indent="0">
              <a:buNone/>
            </a:pPr>
            <a:r>
              <a:rPr lang="ja-JP" altLang="en-US" sz="3600">
                <a:solidFill>
                  <a:schemeClr val="bg1"/>
                </a:solidFill>
              </a:rPr>
              <a:t>プロキシ環境下でない場合は設定解除の必要が</a:t>
            </a:r>
            <a:br>
              <a:rPr lang="en-US" altLang="ja-JP" sz="3600" dirty="0">
                <a:solidFill>
                  <a:schemeClr val="bg1"/>
                </a:solidFill>
              </a:rPr>
            </a:br>
            <a:r>
              <a:rPr lang="ja-JP" altLang="en-US" sz="3600">
                <a:solidFill>
                  <a:schemeClr val="bg1"/>
                </a:solidFill>
              </a:rPr>
              <a:t>あるので以下のコマンドを実行して設定解除しよう</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kumimoji="1" lang="en-US" altLang="ja-JP" sz="3600" dirty="0">
                <a:solidFill>
                  <a:schemeClr val="bg1"/>
                </a:solidFill>
              </a:rPr>
              <a:t>git config --global --unset </a:t>
            </a:r>
            <a:r>
              <a:rPr kumimoji="1" lang="en-US" altLang="ja-JP" sz="3600" dirty="0" err="1">
                <a:solidFill>
                  <a:schemeClr val="bg1"/>
                </a:solidFill>
              </a:rPr>
              <a:t>http.proxy</a:t>
            </a:r>
            <a:endParaRPr kumimoji="1" lang="en-US" altLang="ja-JP" sz="3600" dirty="0">
              <a:solidFill>
                <a:schemeClr val="bg1"/>
              </a:solidFill>
            </a:endParaRPr>
          </a:p>
          <a:p>
            <a:pPr marL="0" indent="0">
              <a:buNone/>
            </a:pPr>
            <a:r>
              <a:rPr lang="en-US" altLang="ja-JP" sz="3600" dirty="0">
                <a:solidFill>
                  <a:schemeClr val="bg1"/>
                </a:solidFill>
              </a:rPr>
              <a:t>git config --global --unset </a:t>
            </a:r>
            <a:r>
              <a:rPr lang="en-US" altLang="ja-JP" sz="3600" dirty="0" err="1">
                <a:solidFill>
                  <a:schemeClr val="bg1"/>
                </a:solidFill>
              </a:rPr>
              <a:t>https.proxy</a:t>
            </a:r>
            <a:endParaRPr kumimoji="1" lang="en-US" altLang="ja-JP" sz="3600" dirty="0">
              <a:solidFill>
                <a:schemeClr val="bg1"/>
              </a:solidFill>
            </a:endParaRPr>
          </a:p>
        </p:txBody>
      </p:sp>
    </p:spTree>
    <p:extLst>
      <p:ext uri="{BB962C8B-B14F-4D97-AF65-F5344CB8AC3E}">
        <p14:creationId xmlns:p14="http://schemas.microsoft.com/office/powerpoint/2010/main" val="1619967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初期設定</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a:bodyPr>
          <a:lstStyle/>
          <a:p>
            <a:pPr marL="0" indent="0">
              <a:buNone/>
            </a:pPr>
            <a:r>
              <a:rPr kumimoji="1" lang="ja-JP" altLang="en-US" sz="3600">
                <a:solidFill>
                  <a:schemeClr val="bg1"/>
                </a:solidFill>
              </a:rPr>
              <a:t>いろいろ設定したリストがみたいときは</a:t>
            </a:r>
            <a:br>
              <a:rPr kumimoji="1" lang="en-US" altLang="ja-JP" sz="3600" dirty="0">
                <a:solidFill>
                  <a:schemeClr val="bg1"/>
                </a:solidFill>
              </a:rPr>
            </a:br>
            <a:r>
              <a:rPr kumimoji="1" lang="ja-JP" altLang="en-US" sz="3600">
                <a:solidFill>
                  <a:schemeClr val="bg1"/>
                </a:solidFill>
              </a:rPr>
              <a:t>以下のコマンドを実行して設定状態を確認しよう</a:t>
            </a:r>
            <a:endParaRPr kumimoji="1" lang="en-US" altLang="ja-JP" sz="3600" dirty="0">
              <a:solidFill>
                <a:schemeClr val="bg1"/>
              </a:solidFill>
            </a:endParaRPr>
          </a:p>
          <a:p>
            <a:pPr marL="0" indent="0">
              <a:buNone/>
            </a:pPr>
            <a:endParaRPr lang="en-US" altLang="ja-JP" sz="3600" dirty="0">
              <a:solidFill>
                <a:schemeClr val="bg1"/>
              </a:solidFill>
            </a:endParaRPr>
          </a:p>
          <a:p>
            <a:pPr marL="0" indent="0">
              <a:buNone/>
            </a:pPr>
            <a:r>
              <a:rPr kumimoji="1" lang="en-US" altLang="ja-JP" sz="3600" dirty="0">
                <a:solidFill>
                  <a:schemeClr val="bg1"/>
                </a:solidFill>
              </a:rPr>
              <a:t>git config --global --list</a:t>
            </a:r>
          </a:p>
          <a:p>
            <a:pPr marL="0" indent="0">
              <a:buNone/>
            </a:pPr>
            <a:r>
              <a:rPr kumimoji="1" lang="ja-JP" altLang="en-US" sz="3600">
                <a:solidFill>
                  <a:schemeClr val="bg1"/>
                </a:solidFill>
              </a:rPr>
              <a:t>または</a:t>
            </a:r>
            <a:endParaRPr kumimoji="1" lang="en-US" altLang="ja-JP" sz="3600" dirty="0">
              <a:solidFill>
                <a:schemeClr val="bg1"/>
              </a:solidFill>
            </a:endParaRPr>
          </a:p>
          <a:p>
            <a:pPr marL="0" indent="0">
              <a:buNone/>
            </a:pPr>
            <a:r>
              <a:rPr lang="en-US" altLang="ja-JP" sz="3600" dirty="0">
                <a:solidFill>
                  <a:schemeClr val="bg1"/>
                </a:solidFill>
              </a:rPr>
              <a:t>git config --global -l</a:t>
            </a:r>
            <a:endParaRPr kumimoji="1" lang="en-US" altLang="ja-JP" sz="3600" dirty="0">
              <a:solidFill>
                <a:schemeClr val="bg1"/>
              </a:solidFill>
            </a:endParaRPr>
          </a:p>
        </p:txBody>
      </p:sp>
    </p:spTree>
    <p:extLst>
      <p:ext uri="{BB962C8B-B14F-4D97-AF65-F5344CB8AC3E}">
        <p14:creationId xmlns:p14="http://schemas.microsoft.com/office/powerpoint/2010/main" val="627279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初期設定</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20000"/>
          </a:bodyPr>
          <a:lstStyle/>
          <a:p>
            <a:pPr marL="0" indent="0">
              <a:buNone/>
            </a:pPr>
            <a:r>
              <a:rPr lang="en" altLang="ja-JP" sz="2400" dirty="0" err="1">
                <a:solidFill>
                  <a:schemeClr val="bg1"/>
                </a:solidFill>
              </a:rPr>
              <a:t>TerfnoMac</a:t>
            </a:r>
            <a:r>
              <a:rPr lang="en" altLang="ja-JP" sz="2400" dirty="0">
                <a:solidFill>
                  <a:schemeClr val="bg1"/>
                </a:solidFill>
              </a:rPr>
              <a:t>:~ </a:t>
            </a:r>
            <a:r>
              <a:rPr lang="en" altLang="ja-JP" sz="2400" dirty="0" err="1">
                <a:solidFill>
                  <a:schemeClr val="bg1"/>
                </a:solidFill>
              </a:rPr>
              <a:t>terfno</a:t>
            </a:r>
            <a:r>
              <a:rPr lang="en" altLang="ja-JP" sz="2400" dirty="0">
                <a:solidFill>
                  <a:schemeClr val="bg1"/>
                </a:solidFill>
              </a:rPr>
              <a:t>$ git config --global --list</a:t>
            </a:r>
          </a:p>
          <a:p>
            <a:pPr marL="0" indent="0">
              <a:buNone/>
            </a:pPr>
            <a:r>
              <a:rPr lang="en" altLang="ja-JP" sz="2400" dirty="0" err="1">
                <a:solidFill>
                  <a:schemeClr val="bg1"/>
                </a:solidFill>
              </a:rPr>
              <a:t>user.name</a:t>
            </a:r>
            <a:r>
              <a:rPr lang="en" altLang="ja-JP" sz="2400" dirty="0">
                <a:solidFill>
                  <a:schemeClr val="bg1"/>
                </a:solidFill>
              </a:rPr>
              <a:t>=</a:t>
            </a:r>
            <a:r>
              <a:rPr lang="en" altLang="ja-JP" sz="2400" dirty="0" err="1">
                <a:solidFill>
                  <a:schemeClr val="bg1"/>
                </a:solidFill>
              </a:rPr>
              <a:t>terfno</a:t>
            </a:r>
            <a:endParaRPr lang="en" altLang="ja-JP" sz="2400" dirty="0">
              <a:solidFill>
                <a:schemeClr val="bg1"/>
              </a:solidFill>
            </a:endParaRPr>
          </a:p>
          <a:p>
            <a:pPr marL="0" indent="0">
              <a:buNone/>
            </a:pPr>
            <a:r>
              <a:rPr lang="en" altLang="ja-JP" sz="2400" dirty="0" err="1">
                <a:solidFill>
                  <a:schemeClr val="bg1"/>
                </a:solidFill>
              </a:rPr>
              <a:t>user.email</a:t>
            </a:r>
            <a:r>
              <a:rPr lang="en" altLang="ja-JP" sz="2400" dirty="0">
                <a:solidFill>
                  <a:schemeClr val="bg1"/>
                </a:solidFill>
              </a:rPr>
              <a:t>=</a:t>
            </a:r>
            <a:r>
              <a:rPr lang="en" altLang="ja-JP" sz="2400" dirty="0" err="1">
                <a:solidFill>
                  <a:schemeClr val="bg1"/>
                </a:solidFill>
              </a:rPr>
              <a:t>sueda.takahito@gmail.com</a:t>
            </a:r>
            <a:endParaRPr lang="en" altLang="ja-JP" sz="2400" dirty="0">
              <a:solidFill>
                <a:schemeClr val="bg1"/>
              </a:solidFill>
            </a:endParaRPr>
          </a:p>
          <a:p>
            <a:pPr marL="0" indent="0">
              <a:buNone/>
            </a:pPr>
            <a:r>
              <a:rPr lang="en" altLang="ja-JP" sz="2400" dirty="0" err="1">
                <a:solidFill>
                  <a:schemeClr val="bg1"/>
                </a:solidFill>
              </a:rPr>
              <a:t>core.editor</a:t>
            </a:r>
            <a:r>
              <a:rPr lang="en" altLang="ja-JP" sz="2400" dirty="0">
                <a:solidFill>
                  <a:schemeClr val="bg1"/>
                </a:solidFill>
              </a:rPr>
              <a:t>=vim -c "set </a:t>
            </a:r>
            <a:r>
              <a:rPr lang="en" altLang="ja-JP" sz="2400" dirty="0" err="1">
                <a:solidFill>
                  <a:schemeClr val="bg1"/>
                </a:solidFill>
              </a:rPr>
              <a:t>fenc</a:t>
            </a:r>
            <a:r>
              <a:rPr lang="en" altLang="ja-JP" sz="2400" dirty="0">
                <a:solidFill>
                  <a:schemeClr val="bg1"/>
                </a:solidFill>
              </a:rPr>
              <a:t>=utf-8"</a:t>
            </a:r>
          </a:p>
          <a:p>
            <a:pPr marL="0" indent="0">
              <a:buNone/>
            </a:pPr>
            <a:r>
              <a:rPr lang="en" altLang="ja-JP" sz="2400" dirty="0" err="1">
                <a:solidFill>
                  <a:schemeClr val="bg1"/>
                </a:solidFill>
              </a:rPr>
              <a:t>core.quotepath</a:t>
            </a:r>
            <a:r>
              <a:rPr lang="en" altLang="ja-JP" sz="2400" dirty="0">
                <a:solidFill>
                  <a:schemeClr val="bg1"/>
                </a:solidFill>
              </a:rPr>
              <a:t>=false</a:t>
            </a:r>
          </a:p>
          <a:p>
            <a:pPr marL="0" indent="0">
              <a:buNone/>
            </a:pPr>
            <a:r>
              <a:rPr lang="en" altLang="ja-JP" sz="2400" dirty="0" err="1">
                <a:solidFill>
                  <a:schemeClr val="bg1"/>
                </a:solidFill>
              </a:rPr>
              <a:t>core.excludesfile</a:t>
            </a:r>
            <a:r>
              <a:rPr lang="en" altLang="ja-JP" sz="2400" dirty="0">
                <a:solidFill>
                  <a:schemeClr val="bg1"/>
                </a:solidFill>
              </a:rPr>
              <a:t>=/Users/</a:t>
            </a:r>
            <a:r>
              <a:rPr lang="en" altLang="ja-JP" sz="2400" dirty="0" err="1">
                <a:solidFill>
                  <a:schemeClr val="bg1"/>
                </a:solidFill>
              </a:rPr>
              <a:t>terfno</a:t>
            </a:r>
            <a:r>
              <a:rPr lang="en" altLang="ja-JP" sz="2400" dirty="0">
                <a:solidFill>
                  <a:schemeClr val="bg1"/>
                </a:solidFill>
              </a:rPr>
              <a:t>/.</a:t>
            </a:r>
            <a:r>
              <a:rPr lang="en" altLang="ja-JP" sz="2400" dirty="0" err="1">
                <a:solidFill>
                  <a:schemeClr val="bg1"/>
                </a:solidFill>
              </a:rPr>
              <a:t>gitignore_global</a:t>
            </a:r>
            <a:endParaRPr lang="en" altLang="ja-JP" sz="2400" dirty="0">
              <a:solidFill>
                <a:schemeClr val="bg1"/>
              </a:solidFill>
            </a:endParaRPr>
          </a:p>
          <a:p>
            <a:pPr marL="0" indent="0">
              <a:buNone/>
            </a:pPr>
            <a:r>
              <a:rPr lang="en" altLang="ja-JP" sz="2400" dirty="0" err="1">
                <a:solidFill>
                  <a:schemeClr val="bg1"/>
                </a:solidFill>
              </a:rPr>
              <a:t>color.diff</a:t>
            </a:r>
            <a:r>
              <a:rPr lang="en" altLang="ja-JP" sz="2400" dirty="0">
                <a:solidFill>
                  <a:schemeClr val="bg1"/>
                </a:solidFill>
              </a:rPr>
              <a:t>=auto</a:t>
            </a:r>
          </a:p>
          <a:p>
            <a:pPr marL="0" indent="0">
              <a:buNone/>
            </a:pPr>
            <a:r>
              <a:rPr lang="en" altLang="ja-JP" sz="2400" dirty="0" err="1">
                <a:solidFill>
                  <a:schemeClr val="bg1"/>
                </a:solidFill>
              </a:rPr>
              <a:t>color.status</a:t>
            </a:r>
            <a:r>
              <a:rPr lang="en" altLang="ja-JP" sz="2400" dirty="0">
                <a:solidFill>
                  <a:schemeClr val="bg1"/>
                </a:solidFill>
              </a:rPr>
              <a:t>=auto</a:t>
            </a:r>
          </a:p>
          <a:p>
            <a:pPr marL="0" indent="0">
              <a:buNone/>
            </a:pPr>
            <a:r>
              <a:rPr lang="en" altLang="ja-JP" sz="2400" dirty="0" err="1">
                <a:solidFill>
                  <a:schemeClr val="bg1"/>
                </a:solidFill>
              </a:rPr>
              <a:t>color.branch</a:t>
            </a:r>
            <a:r>
              <a:rPr lang="en" altLang="ja-JP" sz="2400" dirty="0">
                <a:solidFill>
                  <a:schemeClr val="bg1"/>
                </a:solidFill>
              </a:rPr>
              <a:t>=auto</a:t>
            </a:r>
            <a:endParaRPr lang="en-US" altLang="ja-JP" sz="4400" dirty="0">
              <a:solidFill>
                <a:schemeClr val="bg1"/>
              </a:solidFill>
            </a:endParaRPr>
          </a:p>
        </p:txBody>
      </p:sp>
    </p:spTree>
    <p:extLst>
      <p:ext uri="{BB962C8B-B14F-4D97-AF65-F5344CB8AC3E}">
        <p14:creationId xmlns:p14="http://schemas.microsoft.com/office/powerpoint/2010/main" val="25601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a:solidFill>
                  <a:schemeClr val="bg1"/>
                </a:solidFill>
              </a:rPr>
              <a:t>はじめに</a:t>
            </a:r>
            <a:endParaRPr lang="en-US" altLang="ja-JP" sz="3600" dirty="0">
              <a:solidFill>
                <a:schemeClr val="bg1"/>
              </a:solidFill>
            </a:endParaRPr>
          </a:p>
          <a:p>
            <a:r>
              <a:rPr kumimoji="1" lang="ja-JP" altLang="en-US" sz="3600">
                <a:solidFill>
                  <a:schemeClr val="bg1"/>
                </a:solidFill>
              </a:rPr>
              <a:t>概要</a:t>
            </a:r>
            <a:endParaRPr kumimoji="1" lang="en-US" altLang="ja-JP" sz="3600" dirty="0">
              <a:solidFill>
                <a:schemeClr val="bg1"/>
              </a:solidFill>
            </a:endParaRPr>
          </a:p>
          <a:p>
            <a:r>
              <a:rPr lang="ja-JP" altLang="en-US" sz="3600">
                <a:solidFill>
                  <a:schemeClr val="bg1"/>
                </a:solidFill>
              </a:rPr>
              <a:t>導入</a:t>
            </a:r>
            <a:endParaRPr lang="en-US" altLang="ja-JP" sz="3600" dirty="0">
              <a:solidFill>
                <a:schemeClr val="bg1"/>
              </a:solidFill>
            </a:endParaRPr>
          </a:p>
          <a:p>
            <a:r>
              <a:rPr kumimoji="1" lang="ja-JP" altLang="en-US" sz="3600">
                <a:solidFill>
                  <a:schemeClr val="bg1"/>
                </a:solidFill>
              </a:rPr>
              <a:t>実践</a:t>
            </a:r>
            <a:endParaRPr kumimoji="1" lang="en-US" altLang="ja-JP" sz="3600" dirty="0">
              <a:solidFill>
                <a:schemeClr val="bg1"/>
              </a:solidFill>
            </a:endParaRPr>
          </a:p>
          <a:p>
            <a:r>
              <a:rPr lang="ja-JP" altLang="en-US" sz="3600">
                <a:solidFill>
                  <a:schemeClr val="bg1"/>
                </a:solidFill>
              </a:rPr>
              <a:t>実践</a:t>
            </a:r>
            <a:r>
              <a:rPr lang="en-US" altLang="ja-JP" sz="3600" dirty="0">
                <a:solidFill>
                  <a:schemeClr val="bg1"/>
                </a:solidFill>
              </a:rPr>
              <a:t>2</a:t>
            </a:r>
          </a:p>
          <a:p>
            <a:r>
              <a:rPr kumimoji="1" lang="ja-JP" altLang="en-US" sz="3600">
                <a:solidFill>
                  <a:schemeClr val="bg1"/>
                </a:solidFill>
              </a:rPr>
              <a:t>実践</a:t>
            </a:r>
            <a:r>
              <a:rPr kumimoji="1" lang="en-US" altLang="ja-JP" sz="3600" dirty="0">
                <a:solidFill>
                  <a:schemeClr val="bg1"/>
                </a:solidFill>
              </a:rPr>
              <a:t>3</a:t>
            </a:r>
          </a:p>
        </p:txBody>
      </p:sp>
    </p:spTree>
    <p:extLst>
      <p:ext uri="{BB962C8B-B14F-4D97-AF65-F5344CB8AC3E}">
        <p14:creationId xmlns:p14="http://schemas.microsoft.com/office/powerpoint/2010/main" val="2298980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a:solidFill>
                  <a:schemeClr val="bg1"/>
                </a:solidFill>
              </a:rPr>
              <a:t>はじめに</a:t>
            </a:r>
            <a:endParaRPr lang="en-US" altLang="ja-JP" sz="3600" dirty="0">
              <a:solidFill>
                <a:schemeClr val="bg1"/>
              </a:solidFill>
            </a:endParaRPr>
          </a:p>
          <a:p>
            <a:r>
              <a:rPr kumimoji="1" lang="ja-JP" altLang="en-US" sz="3600">
                <a:solidFill>
                  <a:schemeClr val="bg1"/>
                </a:solidFill>
              </a:rPr>
              <a:t>概要</a:t>
            </a:r>
            <a:endParaRPr kumimoji="1" lang="en-US" altLang="ja-JP" sz="3600" dirty="0">
              <a:solidFill>
                <a:schemeClr val="bg1"/>
              </a:solidFill>
            </a:endParaRPr>
          </a:p>
          <a:p>
            <a:r>
              <a:rPr lang="ja-JP" altLang="en-US" sz="3600">
                <a:solidFill>
                  <a:schemeClr val="bg1"/>
                </a:solidFill>
              </a:rPr>
              <a:t>導入</a:t>
            </a:r>
            <a:endParaRPr lang="en-US" altLang="ja-JP" sz="3600" dirty="0">
              <a:solidFill>
                <a:schemeClr val="bg1"/>
              </a:solidFill>
            </a:endParaRPr>
          </a:p>
          <a:p>
            <a:r>
              <a:rPr kumimoji="1" lang="ja-JP" altLang="en-US" sz="3600" b="1" u="sng">
                <a:solidFill>
                  <a:schemeClr val="bg1"/>
                </a:solidFill>
              </a:rPr>
              <a:t>実践</a:t>
            </a:r>
            <a:endParaRPr kumimoji="1" lang="en-US" altLang="ja-JP" sz="3600" b="1" u="sng" dirty="0">
              <a:solidFill>
                <a:schemeClr val="bg1"/>
              </a:solidFill>
            </a:endParaRPr>
          </a:p>
          <a:p>
            <a:r>
              <a:rPr lang="ja-JP" altLang="en-US" sz="3600">
                <a:solidFill>
                  <a:schemeClr val="bg1"/>
                </a:solidFill>
              </a:rPr>
              <a:t>実践</a:t>
            </a:r>
            <a:r>
              <a:rPr lang="en-US" altLang="ja-JP" sz="3600" dirty="0">
                <a:solidFill>
                  <a:schemeClr val="bg1"/>
                </a:solidFill>
              </a:rPr>
              <a:t>2</a:t>
            </a:r>
          </a:p>
          <a:p>
            <a:r>
              <a:rPr kumimoji="1" lang="ja-JP" altLang="en-US" sz="3600">
                <a:solidFill>
                  <a:schemeClr val="bg1"/>
                </a:solidFill>
              </a:rPr>
              <a:t>実践</a:t>
            </a:r>
            <a:r>
              <a:rPr kumimoji="1" lang="en-US" altLang="ja-JP" sz="3600" dirty="0">
                <a:solidFill>
                  <a:schemeClr val="bg1"/>
                </a:solidFill>
              </a:rPr>
              <a:t>3</a:t>
            </a:r>
          </a:p>
        </p:txBody>
      </p:sp>
    </p:spTree>
    <p:extLst>
      <p:ext uri="{BB962C8B-B14F-4D97-AF65-F5344CB8AC3E}">
        <p14:creationId xmlns:p14="http://schemas.microsoft.com/office/powerpoint/2010/main" val="3740605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dirty="0">
                <a:solidFill>
                  <a:schemeClr val="bg1"/>
                </a:solidFill>
              </a:rPr>
              <a:t>SYSKEN</a:t>
            </a:r>
            <a:r>
              <a:rPr lang="ja-JP" altLang="en-US" sz="2800">
                <a:solidFill>
                  <a:schemeClr val="bg1"/>
                </a:solidFill>
              </a:rPr>
              <a:t>に参加してみよう</a:t>
            </a:r>
            <a:endParaRPr lang="en-US" altLang="ja-JP" sz="2800" dirty="0">
              <a:solidFill>
                <a:schemeClr val="bg1"/>
              </a:solidFill>
            </a:endParaRPr>
          </a:p>
          <a:p>
            <a:r>
              <a:rPr lang="en-US" altLang="ja-JP" sz="2800" dirty="0">
                <a:solidFill>
                  <a:schemeClr val="bg1"/>
                </a:solidFill>
              </a:rPr>
              <a:t>git clone</a:t>
            </a:r>
            <a:r>
              <a:rPr lang="ja-JP" altLang="en-US" sz="2800">
                <a:solidFill>
                  <a:schemeClr val="bg1"/>
                </a:solidFill>
              </a:rPr>
              <a:t> してみよう</a:t>
            </a:r>
            <a:endParaRPr lang="en-US" altLang="ja-JP" sz="2800" dirty="0">
              <a:solidFill>
                <a:schemeClr val="bg1"/>
              </a:solidFill>
            </a:endParaRPr>
          </a:p>
          <a:p>
            <a:r>
              <a:rPr lang="en-US" altLang="ja-JP" sz="2800" dirty="0">
                <a:solidFill>
                  <a:schemeClr val="bg1"/>
                </a:solidFill>
              </a:rPr>
              <a:t>git status</a:t>
            </a:r>
            <a:r>
              <a:rPr lang="ja-JP" altLang="en-US" sz="2800">
                <a:solidFill>
                  <a:schemeClr val="bg1"/>
                </a:solidFill>
              </a:rPr>
              <a:t> を使ってみよう</a:t>
            </a:r>
            <a:endParaRPr lang="en-US" altLang="ja-JP" sz="2800" dirty="0">
              <a:solidFill>
                <a:schemeClr val="bg1"/>
              </a:solidFill>
            </a:endParaRPr>
          </a:p>
          <a:p>
            <a:r>
              <a:rPr lang="en-US" altLang="ja-JP" sz="2800" dirty="0">
                <a:solidFill>
                  <a:schemeClr val="bg1"/>
                </a:solidFill>
              </a:rPr>
              <a:t>git branch </a:t>
            </a:r>
            <a:r>
              <a:rPr lang="ja-JP" altLang="en-US" sz="2800">
                <a:solidFill>
                  <a:schemeClr val="bg1"/>
                </a:solidFill>
              </a:rPr>
              <a:t>してみよう</a:t>
            </a:r>
            <a:endParaRPr lang="en-US" altLang="ja-JP" sz="2800" dirty="0">
              <a:solidFill>
                <a:schemeClr val="bg1"/>
              </a:solidFill>
            </a:endParaRPr>
          </a:p>
          <a:p>
            <a:r>
              <a:rPr lang="ja-JP" altLang="en-US" sz="2800">
                <a:solidFill>
                  <a:schemeClr val="bg1"/>
                </a:solidFill>
              </a:rPr>
              <a:t>変更を加えてみよう</a:t>
            </a:r>
            <a:endParaRPr lang="en-US" altLang="ja-JP" sz="2800" dirty="0">
              <a:solidFill>
                <a:schemeClr val="bg1"/>
              </a:solidFill>
            </a:endParaRPr>
          </a:p>
          <a:p>
            <a:r>
              <a:rPr lang="en-US" altLang="ja-JP" sz="2800" dirty="0">
                <a:solidFill>
                  <a:schemeClr val="bg1"/>
                </a:solidFill>
              </a:rPr>
              <a:t>git add </a:t>
            </a:r>
            <a:r>
              <a:rPr lang="ja-JP" altLang="en-US" sz="2800">
                <a:solidFill>
                  <a:schemeClr val="bg1"/>
                </a:solidFill>
              </a:rPr>
              <a:t>してみよう</a:t>
            </a:r>
            <a:endParaRPr lang="en-US" altLang="ja-JP" sz="2800"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dirty="0">
                <a:solidFill>
                  <a:schemeClr val="bg1"/>
                </a:solidFill>
              </a:rPr>
              <a:t>git commit </a:t>
            </a:r>
            <a:r>
              <a:rPr lang="ja-JP" altLang="en-US" sz="2800">
                <a:solidFill>
                  <a:schemeClr val="bg1"/>
                </a:solidFill>
              </a:rPr>
              <a:t>してみよう</a:t>
            </a:r>
            <a:endParaRPr lang="en-US" altLang="ja-JP" sz="2800" dirty="0">
              <a:solidFill>
                <a:schemeClr val="bg1"/>
              </a:solidFill>
            </a:endParaRPr>
          </a:p>
          <a:p>
            <a:r>
              <a:rPr lang="en-US" altLang="ja-JP" sz="2800" dirty="0">
                <a:solidFill>
                  <a:schemeClr val="bg1"/>
                </a:solidFill>
              </a:rPr>
              <a:t>git push</a:t>
            </a:r>
            <a:r>
              <a:rPr lang="ja-JP" altLang="en-US" sz="2800">
                <a:solidFill>
                  <a:schemeClr val="bg1"/>
                </a:solidFill>
              </a:rPr>
              <a:t> してみよう</a:t>
            </a:r>
            <a:endParaRPr lang="en-US" altLang="ja-JP" sz="2800" dirty="0">
              <a:solidFill>
                <a:schemeClr val="bg1"/>
              </a:solidFill>
            </a:endParaRPr>
          </a:p>
          <a:p>
            <a:r>
              <a:rPr lang="en-US" altLang="ja-JP" sz="2800" dirty="0">
                <a:solidFill>
                  <a:schemeClr val="bg1"/>
                </a:solidFill>
              </a:rPr>
              <a:t>git pull</a:t>
            </a:r>
            <a:r>
              <a:rPr lang="ja-JP" altLang="en-US" sz="2800">
                <a:solidFill>
                  <a:schemeClr val="bg1"/>
                </a:solidFill>
              </a:rPr>
              <a:t> してみよう</a:t>
            </a:r>
            <a:endParaRPr kumimoji="1" lang="en-US" altLang="ja-JP" sz="2800" dirty="0">
              <a:solidFill>
                <a:schemeClr val="bg1"/>
              </a:solidFill>
            </a:endParaRPr>
          </a:p>
          <a:p>
            <a:r>
              <a:rPr kumimoji="1" lang="en-US" altLang="ja-JP" sz="2800" dirty="0">
                <a:solidFill>
                  <a:schemeClr val="bg1"/>
                </a:solidFill>
              </a:rPr>
              <a:t>pull request </a:t>
            </a:r>
            <a:r>
              <a:rPr kumimoji="1" lang="ja-JP" altLang="en-US" sz="2800">
                <a:solidFill>
                  <a:schemeClr val="bg1"/>
                </a:solidFill>
              </a:rPr>
              <a:t>を建ててみる</a:t>
            </a:r>
            <a:endParaRPr kumimoji="1" lang="en-US" altLang="ja-JP" sz="2800" dirty="0">
              <a:solidFill>
                <a:schemeClr val="bg1"/>
              </a:solidFill>
            </a:endParaRPr>
          </a:p>
          <a:p>
            <a:r>
              <a:rPr lang="en-US" altLang="ja-JP" sz="2800" dirty="0">
                <a:solidFill>
                  <a:schemeClr val="bg1"/>
                </a:solidFill>
              </a:rPr>
              <a:t>pull request</a:t>
            </a:r>
            <a:r>
              <a:rPr lang="ja-JP" altLang="en-US" sz="2800">
                <a:solidFill>
                  <a:schemeClr val="bg1"/>
                </a:solidFill>
              </a:rPr>
              <a:t>に対して</a:t>
            </a:r>
            <a:r>
              <a:rPr lang="en-US" altLang="ja-JP" sz="2800" dirty="0">
                <a:solidFill>
                  <a:schemeClr val="bg1"/>
                </a:solidFill>
              </a:rPr>
              <a:t>review</a:t>
            </a:r>
            <a:r>
              <a:rPr lang="ja-JP" altLang="en-US" sz="2800">
                <a:solidFill>
                  <a:schemeClr val="bg1"/>
                </a:solidFill>
              </a:rPr>
              <a:t>してみる</a:t>
            </a:r>
            <a:endParaRPr lang="en-US" altLang="ja-JP" sz="2800"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1735333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3E08B9-6BA6-2C46-A250-EB2407B970DA}"/>
              </a:ext>
            </a:extLst>
          </p:cNvPr>
          <p:cNvSpPr>
            <a:spLocks noGrp="1"/>
          </p:cNvSpPr>
          <p:nvPr>
            <p:ph type="title"/>
          </p:nvPr>
        </p:nvSpPr>
        <p:spPr/>
        <p:txBody>
          <a:bodyPr/>
          <a:lstStyle/>
          <a:p>
            <a:r>
              <a:rPr lang="ja-JP" altLang="en-US">
                <a:solidFill>
                  <a:schemeClr val="bg1"/>
                </a:solidFill>
              </a:rPr>
              <a:t>はじめに</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7E292F71-EE71-8E48-9283-FFFC0A56FDD1}"/>
              </a:ext>
            </a:extLst>
          </p:cNvPr>
          <p:cNvSpPr>
            <a:spLocks noGrp="1"/>
          </p:cNvSpPr>
          <p:nvPr>
            <p:ph idx="1"/>
          </p:nvPr>
        </p:nvSpPr>
        <p:spPr/>
        <p:txBody>
          <a:bodyPr>
            <a:normAutofit/>
          </a:bodyPr>
          <a:lstStyle/>
          <a:p>
            <a:pPr marL="0" indent="0">
              <a:buNone/>
            </a:pPr>
            <a:r>
              <a:rPr kumimoji="1" lang="ja-JP" altLang="en-US" sz="6000">
                <a:solidFill>
                  <a:schemeClr val="bg1"/>
                </a:solidFill>
              </a:rPr>
              <a:t>全部あるかな？</a:t>
            </a:r>
          </a:p>
        </p:txBody>
      </p:sp>
    </p:spTree>
    <p:extLst>
      <p:ext uri="{BB962C8B-B14F-4D97-AF65-F5344CB8AC3E}">
        <p14:creationId xmlns:p14="http://schemas.microsoft.com/office/powerpoint/2010/main" val="1552183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6239E-687D-F645-8265-9BB5133AA937}"/>
              </a:ext>
            </a:extLst>
          </p:cNvPr>
          <p:cNvSpPr>
            <a:spLocks noGrp="1"/>
          </p:cNvSpPr>
          <p:nvPr>
            <p:ph type="title"/>
          </p:nvPr>
        </p:nvSpPr>
        <p:spPr/>
        <p:txBody>
          <a:bodyPr/>
          <a:lstStyle/>
          <a:p>
            <a:r>
              <a:rPr lang="en-US" altLang="ja-JP" dirty="0">
                <a:solidFill>
                  <a:schemeClr val="bg1"/>
                </a:solidFill>
              </a:rPr>
              <a:t>SYSKEN</a:t>
            </a:r>
            <a:r>
              <a:rPr lang="ja-JP" altLang="en-US">
                <a:solidFill>
                  <a:schemeClr val="bg1"/>
                </a:solidFill>
              </a:rPr>
              <a:t>に参加してみよう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F9C0EF32-3D83-0F4F-84CE-FAE34A8E4038}"/>
              </a:ext>
            </a:extLst>
          </p:cNvPr>
          <p:cNvSpPr>
            <a:spLocks noGrp="1"/>
          </p:cNvSpPr>
          <p:nvPr>
            <p:ph idx="1"/>
          </p:nvPr>
        </p:nvSpPr>
        <p:spPr/>
        <p:txBody>
          <a:bodyPr>
            <a:normAutofit fontScale="92500"/>
          </a:bodyPr>
          <a:lstStyle/>
          <a:p>
            <a:pPr marL="0" indent="0">
              <a:buNone/>
            </a:pPr>
            <a:r>
              <a:rPr kumimoji="1" lang="ja-JP" altLang="en-US" sz="11500">
                <a:solidFill>
                  <a:schemeClr val="bg1"/>
                </a:solidFill>
              </a:rPr>
              <a:t>部長！</a:t>
            </a:r>
            <a:br>
              <a:rPr kumimoji="1" lang="en-US" altLang="ja-JP" sz="11500" dirty="0">
                <a:solidFill>
                  <a:schemeClr val="bg1"/>
                </a:solidFill>
              </a:rPr>
            </a:br>
            <a:r>
              <a:rPr lang="ja-JP" altLang="en-US" sz="11500">
                <a:solidFill>
                  <a:schemeClr val="bg1"/>
                </a:solidFill>
              </a:rPr>
              <a:t>仕事の時間だよ</a:t>
            </a:r>
            <a:endParaRPr kumimoji="1" lang="ja-JP" altLang="en-US" sz="11500">
              <a:solidFill>
                <a:schemeClr val="bg1"/>
              </a:solidFill>
            </a:endParaRPr>
          </a:p>
        </p:txBody>
      </p:sp>
    </p:spTree>
    <p:extLst>
      <p:ext uri="{BB962C8B-B14F-4D97-AF65-F5344CB8AC3E}">
        <p14:creationId xmlns:p14="http://schemas.microsoft.com/office/powerpoint/2010/main" val="2212925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dirty="0">
                <a:solidFill>
                  <a:schemeClr val="bg1"/>
                </a:solidFill>
              </a:rPr>
              <a:t>git clone</a:t>
            </a:r>
            <a:r>
              <a:rPr lang="ja-JP" altLang="en-US" sz="2800">
                <a:solidFill>
                  <a:schemeClr val="bg1"/>
                </a:solidFill>
              </a:rPr>
              <a:t> してみよう</a:t>
            </a:r>
            <a:endParaRPr lang="en-US" altLang="ja-JP" sz="2800" dirty="0">
              <a:solidFill>
                <a:schemeClr val="bg1"/>
              </a:solidFill>
            </a:endParaRPr>
          </a:p>
          <a:p>
            <a:r>
              <a:rPr lang="en-US" altLang="ja-JP" sz="2800" dirty="0">
                <a:solidFill>
                  <a:schemeClr val="bg1"/>
                </a:solidFill>
              </a:rPr>
              <a:t>git status</a:t>
            </a:r>
            <a:r>
              <a:rPr lang="ja-JP" altLang="en-US" sz="2800">
                <a:solidFill>
                  <a:schemeClr val="bg1"/>
                </a:solidFill>
              </a:rPr>
              <a:t> を使ってみよう</a:t>
            </a:r>
            <a:endParaRPr lang="en-US" altLang="ja-JP" sz="2800" dirty="0">
              <a:solidFill>
                <a:schemeClr val="bg1"/>
              </a:solidFill>
            </a:endParaRPr>
          </a:p>
          <a:p>
            <a:r>
              <a:rPr lang="en-US" altLang="ja-JP" sz="2800" dirty="0">
                <a:solidFill>
                  <a:schemeClr val="bg1"/>
                </a:solidFill>
              </a:rPr>
              <a:t>git branch </a:t>
            </a:r>
            <a:r>
              <a:rPr lang="ja-JP" altLang="en-US" sz="2800">
                <a:solidFill>
                  <a:schemeClr val="bg1"/>
                </a:solidFill>
              </a:rPr>
              <a:t>してみよう</a:t>
            </a:r>
            <a:endParaRPr lang="en-US" altLang="ja-JP" sz="2800" dirty="0">
              <a:solidFill>
                <a:schemeClr val="bg1"/>
              </a:solidFill>
            </a:endParaRPr>
          </a:p>
          <a:p>
            <a:r>
              <a:rPr lang="ja-JP" altLang="en-US" sz="2800">
                <a:solidFill>
                  <a:schemeClr val="bg1"/>
                </a:solidFill>
              </a:rPr>
              <a:t>変更を加えてみよう</a:t>
            </a:r>
            <a:endParaRPr lang="en-US" altLang="ja-JP" sz="2800" dirty="0">
              <a:solidFill>
                <a:schemeClr val="bg1"/>
              </a:solidFill>
            </a:endParaRPr>
          </a:p>
          <a:p>
            <a:r>
              <a:rPr lang="en-US" altLang="ja-JP" sz="2800" dirty="0">
                <a:solidFill>
                  <a:schemeClr val="bg1"/>
                </a:solidFill>
              </a:rPr>
              <a:t>git add </a:t>
            </a:r>
            <a:r>
              <a:rPr lang="ja-JP" altLang="en-US" sz="2800">
                <a:solidFill>
                  <a:schemeClr val="bg1"/>
                </a:solidFill>
              </a:rPr>
              <a:t>してみよう</a:t>
            </a:r>
            <a:endParaRPr lang="en-US" altLang="ja-JP" sz="2800"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dirty="0">
                <a:solidFill>
                  <a:schemeClr val="bg1"/>
                </a:solidFill>
              </a:rPr>
              <a:t>git commit </a:t>
            </a:r>
            <a:r>
              <a:rPr lang="ja-JP" altLang="en-US" sz="2800">
                <a:solidFill>
                  <a:schemeClr val="bg1"/>
                </a:solidFill>
              </a:rPr>
              <a:t>してみよう</a:t>
            </a:r>
            <a:endParaRPr lang="en-US" altLang="ja-JP" sz="2800" dirty="0">
              <a:solidFill>
                <a:schemeClr val="bg1"/>
              </a:solidFill>
            </a:endParaRPr>
          </a:p>
          <a:p>
            <a:r>
              <a:rPr lang="en-US" altLang="ja-JP" sz="2800" dirty="0">
                <a:solidFill>
                  <a:schemeClr val="bg1"/>
                </a:solidFill>
              </a:rPr>
              <a:t>git push</a:t>
            </a:r>
            <a:r>
              <a:rPr lang="ja-JP" altLang="en-US" sz="2800">
                <a:solidFill>
                  <a:schemeClr val="bg1"/>
                </a:solidFill>
              </a:rPr>
              <a:t> してみよう</a:t>
            </a:r>
            <a:endParaRPr lang="en-US" altLang="ja-JP" sz="2800" dirty="0">
              <a:solidFill>
                <a:schemeClr val="bg1"/>
              </a:solidFill>
            </a:endParaRPr>
          </a:p>
          <a:p>
            <a:r>
              <a:rPr lang="en-US" altLang="ja-JP" sz="2800" dirty="0">
                <a:solidFill>
                  <a:schemeClr val="bg1"/>
                </a:solidFill>
              </a:rPr>
              <a:t>git pull</a:t>
            </a:r>
            <a:r>
              <a:rPr lang="ja-JP" altLang="en-US" sz="2800">
                <a:solidFill>
                  <a:schemeClr val="bg1"/>
                </a:solidFill>
              </a:rPr>
              <a:t> してみよう</a:t>
            </a:r>
            <a:endParaRPr kumimoji="1" lang="en-US" altLang="ja-JP" sz="2800" dirty="0">
              <a:solidFill>
                <a:schemeClr val="bg1"/>
              </a:solidFill>
            </a:endParaRPr>
          </a:p>
          <a:p>
            <a:r>
              <a:rPr kumimoji="1" lang="en-US" altLang="ja-JP" sz="2800" dirty="0">
                <a:solidFill>
                  <a:schemeClr val="bg1"/>
                </a:solidFill>
              </a:rPr>
              <a:t>pull request </a:t>
            </a:r>
            <a:r>
              <a:rPr kumimoji="1" lang="ja-JP" altLang="en-US" sz="2800">
                <a:solidFill>
                  <a:schemeClr val="bg1"/>
                </a:solidFill>
              </a:rPr>
              <a:t>を建ててみる</a:t>
            </a:r>
            <a:endParaRPr kumimoji="1" lang="en-US" altLang="ja-JP" sz="2800" dirty="0">
              <a:solidFill>
                <a:schemeClr val="bg1"/>
              </a:solidFill>
            </a:endParaRPr>
          </a:p>
          <a:p>
            <a:r>
              <a:rPr lang="en-US" altLang="ja-JP" sz="2800" dirty="0">
                <a:solidFill>
                  <a:schemeClr val="bg1"/>
                </a:solidFill>
              </a:rPr>
              <a:t>pull request</a:t>
            </a:r>
            <a:r>
              <a:rPr lang="ja-JP" altLang="en-US" sz="2800">
                <a:solidFill>
                  <a:schemeClr val="bg1"/>
                </a:solidFill>
              </a:rPr>
              <a:t>に対して</a:t>
            </a:r>
            <a:r>
              <a:rPr lang="en-US" altLang="ja-JP" sz="2800" dirty="0">
                <a:solidFill>
                  <a:schemeClr val="bg1"/>
                </a:solidFill>
              </a:rPr>
              <a:t>review</a:t>
            </a:r>
            <a:r>
              <a:rPr lang="ja-JP" altLang="en-US" sz="2800">
                <a:solidFill>
                  <a:schemeClr val="bg1"/>
                </a:solidFill>
              </a:rPr>
              <a:t>してみる</a:t>
            </a:r>
            <a:endParaRPr lang="en-US" altLang="ja-JP" sz="2800"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3615763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6239E-687D-F645-8265-9BB5133AA937}"/>
              </a:ext>
            </a:extLst>
          </p:cNvPr>
          <p:cNvSpPr>
            <a:spLocks noGrp="1"/>
          </p:cNvSpPr>
          <p:nvPr>
            <p:ph type="title"/>
          </p:nvPr>
        </p:nvSpPr>
        <p:spPr>
          <a:xfrm>
            <a:off x="6400800" y="609600"/>
            <a:ext cx="5147730" cy="1641987"/>
          </a:xfrm>
        </p:spPr>
        <p:txBody>
          <a:bodyPr>
            <a:normAutofit/>
          </a:bodyPr>
          <a:lstStyle/>
          <a:p>
            <a:r>
              <a:rPr lang="en-US" altLang="ja-JP" dirty="0">
                <a:solidFill>
                  <a:schemeClr val="bg1"/>
                </a:solidFill>
              </a:rPr>
              <a:t>git clone</a:t>
            </a:r>
            <a:r>
              <a:rPr lang="ja-JP" altLang="en-US">
                <a:solidFill>
                  <a:schemeClr val="bg1"/>
                </a:solidFill>
              </a:rPr>
              <a:t> してみよう</a:t>
            </a:r>
            <a:endParaRPr lang="en-US" altLang="ja-JP" dirty="0">
              <a:solidFill>
                <a:schemeClr val="bg1"/>
              </a:solidFill>
            </a:endParaRPr>
          </a:p>
        </p:txBody>
      </p:sp>
      <p:sp>
        <p:nvSpPr>
          <p:cNvPr id="12" name="Content Placeholder 11">
            <a:extLst>
              <a:ext uri="{FF2B5EF4-FFF2-40B4-BE49-F238E27FC236}">
                <a16:creationId xmlns:a16="http://schemas.microsoft.com/office/drawing/2014/main" id="{9C9ED489-7B12-4A45-8F32-98F98B3B9D5F}"/>
              </a:ext>
            </a:extLst>
          </p:cNvPr>
          <p:cNvSpPr>
            <a:spLocks noGrp="1"/>
          </p:cNvSpPr>
          <p:nvPr>
            <p:ph idx="1"/>
          </p:nvPr>
        </p:nvSpPr>
        <p:spPr>
          <a:xfrm>
            <a:off x="6400800" y="2251587"/>
            <a:ext cx="5147730" cy="3637935"/>
          </a:xfrm>
        </p:spPr>
        <p:txBody>
          <a:bodyPr>
            <a:normAutofit fontScale="92500" lnSpcReduction="10000"/>
          </a:bodyPr>
          <a:lstStyle/>
          <a:p>
            <a:pPr marL="0" indent="0">
              <a:buNone/>
            </a:pPr>
            <a:r>
              <a:rPr lang="ja-JP" altLang="en-US" sz="3600">
                <a:solidFill>
                  <a:schemeClr val="bg1"/>
                </a:solidFill>
              </a:rPr>
              <a:t>左斜め上の自分の</a:t>
            </a:r>
            <a:br>
              <a:rPr lang="en-US" altLang="ja-JP" sz="3600" dirty="0">
                <a:solidFill>
                  <a:schemeClr val="bg1"/>
                </a:solidFill>
              </a:rPr>
            </a:br>
            <a:r>
              <a:rPr lang="ja-JP" altLang="en-US" sz="3600">
                <a:solidFill>
                  <a:schemeClr val="bg1"/>
                </a:solidFill>
              </a:rPr>
              <a:t>プロフィールをクリック</a:t>
            </a:r>
            <a:endParaRPr lang="en-US" altLang="ja-JP" sz="3600" dirty="0">
              <a:solidFill>
                <a:schemeClr val="bg1"/>
              </a:solidFill>
            </a:endParaRPr>
          </a:p>
          <a:p>
            <a:pPr marL="0" indent="0">
              <a:buNone/>
            </a:pPr>
            <a:r>
              <a:rPr lang="ja-JP" altLang="en-US" sz="3600">
                <a:solidFill>
                  <a:schemeClr val="bg1"/>
                </a:solidFill>
              </a:rPr>
              <a:t>↓</a:t>
            </a:r>
            <a:endParaRPr lang="en-US" altLang="ja-JP" sz="3600" dirty="0">
              <a:solidFill>
                <a:schemeClr val="bg1"/>
              </a:solidFill>
            </a:endParaRPr>
          </a:p>
          <a:p>
            <a:pPr marL="0" indent="0">
              <a:buNone/>
            </a:pPr>
            <a:r>
              <a:rPr lang="en-US" altLang="ja-JP" sz="3600" dirty="0">
                <a:solidFill>
                  <a:schemeClr val="bg1"/>
                </a:solidFill>
              </a:rPr>
              <a:t>Your Profile</a:t>
            </a:r>
            <a:r>
              <a:rPr lang="ja-JP" altLang="en-US" sz="3600">
                <a:solidFill>
                  <a:schemeClr val="bg1"/>
                </a:solidFill>
              </a:rPr>
              <a:t> をクリックして自分のプロフィールを</a:t>
            </a:r>
            <a:br>
              <a:rPr lang="en-US" altLang="ja-JP" sz="3600" dirty="0">
                <a:solidFill>
                  <a:schemeClr val="bg1"/>
                </a:solidFill>
              </a:rPr>
            </a:br>
            <a:r>
              <a:rPr lang="ja-JP" altLang="en-US" sz="3600">
                <a:solidFill>
                  <a:schemeClr val="bg1"/>
                </a:solidFill>
              </a:rPr>
              <a:t>表示しよう</a:t>
            </a:r>
            <a:endParaRPr lang="en-US" sz="3600" dirty="0">
              <a:solidFill>
                <a:schemeClr val="bg1"/>
              </a:solidFill>
            </a:endParaRPr>
          </a:p>
        </p:txBody>
      </p:sp>
      <p:pic>
        <p:nvPicPr>
          <p:cNvPr id="10" name="コンテンツ プレースホルダー 6">
            <a:extLst>
              <a:ext uri="{FF2B5EF4-FFF2-40B4-BE49-F238E27FC236}">
                <a16:creationId xmlns:a16="http://schemas.microsoft.com/office/drawing/2014/main" id="{7BCF52D8-10BD-064A-A63E-17B7D619EEE0}"/>
              </a:ext>
            </a:extLst>
          </p:cNvPr>
          <p:cNvPicPr>
            <a:picLocks noChangeAspect="1"/>
          </p:cNvPicPr>
          <p:nvPr/>
        </p:nvPicPr>
        <p:blipFill>
          <a:blip r:embed="rId3"/>
          <a:stretch>
            <a:fillRect/>
          </a:stretch>
        </p:blipFill>
        <p:spPr>
          <a:xfrm>
            <a:off x="648930" y="2406396"/>
            <a:ext cx="5447070" cy="171582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3094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6239E-687D-F645-8265-9BB5133AA937}"/>
              </a:ext>
            </a:extLst>
          </p:cNvPr>
          <p:cNvSpPr>
            <a:spLocks noGrp="1"/>
          </p:cNvSpPr>
          <p:nvPr>
            <p:ph type="title"/>
          </p:nvPr>
        </p:nvSpPr>
        <p:spPr>
          <a:xfrm>
            <a:off x="7865806" y="643463"/>
            <a:ext cx="3706762" cy="1608124"/>
          </a:xfrm>
        </p:spPr>
        <p:txBody>
          <a:bodyPr>
            <a:normAutofit/>
          </a:bodyPr>
          <a:lstStyle/>
          <a:p>
            <a:r>
              <a:rPr lang="en-US" altLang="ja-JP">
                <a:solidFill>
                  <a:schemeClr val="bg1"/>
                </a:solidFill>
              </a:rPr>
              <a:t>git clone</a:t>
            </a:r>
            <a:r>
              <a:rPr lang="ja-JP" altLang="en-US">
                <a:solidFill>
                  <a:schemeClr val="bg1"/>
                </a:solidFill>
              </a:rPr>
              <a:t> してみよう</a:t>
            </a:r>
            <a:endParaRPr lang="en-US" altLang="ja-JP">
              <a:solidFill>
                <a:schemeClr val="bg1"/>
              </a:solidFill>
            </a:endParaRPr>
          </a:p>
        </p:txBody>
      </p:sp>
      <p:pic>
        <p:nvPicPr>
          <p:cNvPr id="4" name="図 3">
            <a:extLst>
              <a:ext uri="{FF2B5EF4-FFF2-40B4-BE49-F238E27FC236}">
                <a16:creationId xmlns:a16="http://schemas.microsoft.com/office/drawing/2014/main" id="{6602E0D1-004A-514E-8B83-269007FE9273}"/>
              </a:ext>
            </a:extLst>
          </p:cNvPr>
          <p:cNvPicPr>
            <a:picLocks noChangeAspect="1"/>
          </p:cNvPicPr>
          <p:nvPr/>
        </p:nvPicPr>
        <p:blipFill>
          <a:blip r:embed="rId3"/>
          <a:stretch>
            <a:fillRect/>
          </a:stretch>
        </p:blipFill>
        <p:spPr>
          <a:xfrm>
            <a:off x="643464" y="1278054"/>
            <a:ext cx="6897878" cy="431117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2" name="Content Placeholder 11">
            <a:extLst>
              <a:ext uri="{FF2B5EF4-FFF2-40B4-BE49-F238E27FC236}">
                <a16:creationId xmlns:a16="http://schemas.microsoft.com/office/drawing/2014/main" id="{9C9ED489-7B12-4A45-8F32-98F98B3B9D5F}"/>
              </a:ext>
            </a:extLst>
          </p:cNvPr>
          <p:cNvSpPr>
            <a:spLocks noGrp="1"/>
          </p:cNvSpPr>
          <p:nvPr>
            <p:ph idx="1"/>
          </p:nvPr>
        </p:nvSpPr>
        <p:spPr>
          <a:xfrm>
            <a:off x="7865806" y="2251587"/>
            <a:ext cx="3706762" cy="3972232"/>
          </a:xfrm>
        </p:spPr>
        <p:txBody>
          <a:bodyPr>
            <a:normAutofit lnSpcReduction="10000"/>
          </a:bodyPr>
          <a:lstStyle/>
          <a:p>
            <a:pPr marL="0" indent="0">
              <a:buNone/>
            </a:pPr>
            <a:r>
              <a:rPr lang="ja-JP" altLang="en-US" sz="3600">
                <a:solidFill>
                  <a:schemeClr val="bg1"/>
                </a:solidFill>
              </a:rPr>
              <a:t>こんな画面が</a:t>
            </a:r>
            <a:br>
              <a:rPr lang="en-US" altLang="ja-JP" sz="3600" dirty="0">
                <a:solidFill>
                  <a:schemeClr val="bg1"/>
                </a:solidFill>
              </a:rPr>
            </a:br>
            <a:r>
              <a:rPr lang="ja-JP" altLang="en-US" sz="3600">
                <a:solidFill>
                  <a:schemeClr val="bg1"/>
                </a:solidFill>
              </a:rPr>
              <a:t>表示されるはず</a:t>
            </a:r>
            <a:endParaRPr lang="en-US" altLang="ja-JP" sz="3600" dirty="0">
              <a:solidFill>
                <a:schemeClr val="bg1"/>
              </a:solidFill>
            </a:endParaRPr>
          </a:p>
          <a:p>
            <a:pPr marL="0" indent="0">
              <a:buNone/>
            </a:pPr>
            <a:r>
              <a:rPr lang="ja-JP" altLang="en-US" sz="3600">
                <a:solidFill>
                  <a:schemeClr val="bg1"/>
                </a:solidFill>
              </a:rPr>
              <a:t>↓</a:t>
            </a:r>
            <a:endParaRPr lang="en-US" altLang="ja-JP" sz="3600" dirty="0">
              <a:solidFill>
                <a:schemeClr val="bg1"/>
              </a:solidFill>
            </a:endParaRPr>
          </a:p>
          <a:p>
            <a:pPr marL="0" indent="0">
              <a:buNone/>
            </a:pPr>
            <a:r>
              <a:rPr lang="ja-JP" altLang="en-US" sz="3600">
                <a:solidFill>
                  <a:schemeClr val="bg1"/>
                </a:solidFill>
              </a:rPr>
              <a:t>右斜めしたの</a:t>
            </a:r>
            <a:r>
              <a:rPr lang="en-US" altLang="ja-JP" sz="3600" dirty="0">
                <a:solidFill>
                  <a:schemeClr val="bg1"/>
                </a:solidFill>
              </a:rPr>
              <a:t>SYSKEN</a:t>
            </a:r>
            <a:r>
              <a:rPr lang="ja-JP" altLang="en-US" sz="3600">
                <a:solidFill>
                  <a:schemeClr val="bg1"/>
                </a:solidFill>
              </a:rPr>
              <a:t>のロゴを</a:t>
            </a:r>
            <a:br>
              <a:rPr lang="en-US" altLang="ja-JP" sz="3600" dirty="0">
                <a:solidFill>
                  <a:schemeClr val="bg1"/>
                </a:solidFill>
              </a:rPr>
            </a:br>
            <a:r>
              <a:rPr lang="ja-JP" altLang="en-US" sz="3600">
                <a:solidFill>
                  <a:schemeClr val="bg1"/>
                </a:solidFill>
              </a:rPr>
              <a:t>クリックしてみよう</a:t>
            </a:r>
            <a:endParaRPr lang="en-US" sz="3600" dirty="0">
              <a:solidFill>
                <a:schemeClr val="bg1"/>
              </a:solidFill>
            </a:endParaRPr>
          </a:p>
        </p:txBody>
      </p:sp>
      <p:pic>
        <p:nvPicPr>
          <p:cNvPr id="11" name="図 10">
            <a:extLst>
              <a:ext uri="{FF2B5EF4-FFF2-40B4-BE49-F238E27FC236}">
                <a16:creationId xmlns:a16="http://schemas.microsoft.com/office/drawing/2014/main" id="{09209993-FEB4-F045-B57E-5354DD293316}"/>
              </a:ext>
            </a:extLst>
          </p:cNvPr>
          <p:cNvPicPr>
            <a:picLocks noChangeAspect="1"/>
          </p:cNvPicPr>
          <p:nvPr/>
        </p:nvPicPr>
        <p:blipFill rotWithShape="1">
          <a:blip r:embed="rId3"/>
          <a:srcRect l="16647" t="67856" r="71870" b="10432"/>
          <a:stretch/>
        </p:blipFill>
        <p:spPr>
          <a:xfrm>
            <a:off x="1166760" y="4161351"/>
            <a:ext cx="1896480" cy="224129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 name="下矢印 6">
            <a:extLst>
              <a:ext uri="{FF2B5EF4-FFF2-40B4-BE49-F238E27FC236}">
                <a16:creationId xmlns:a16="http://schemas.microsoft.com/office/drawing/2014/main" id="{AEF04343-A53B-4142-8E55-587F9F5E25D8}"/>
              </a:ext>
            </a:extLst>
          </p:cNvPr>
          <p:cNvSpPr/>
          <p:nvPr/>
        </p:nvSpPr>
        <p:spPr>
          <a:xfrm>
            <a:off x="1520279" y="4201958"/>
            <a:ext cx="724395" cy="7778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yrica M Book" panose="020B0509020203020207" pitchFamily="49" charset="-128"/>
              <a:ea typeface="Myrica M Book" panose="020B0509020203020207" pitchFamily="49" charset="-128"/>
            </a:endParaRPr>
          </a:p>
        </p:txBody>
      </p:sp>
    </p:spTree>
    <p:extLst>
      <p:ext uri="{BB962C8B-B14F-4D97-AF65-F5344CB8AC3E}">
        <p14:creationId xmlns:p14="http://schemas.microsoft.com/office/powerpoint/2010/main" val="2276068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6239E-687D-F645-8265-9BB5133AA937}"/>
              </a:ext>
            </a:extLst>
          </p:cNvPr>
          <p:cNvSpPr>
            <a:spLocks noGrp="1"/>
          </p:cNvSpPr>
          <p:nvPr>
            <p:ph type="title"/>
          </p:nvPr>
        </p:nvSpPr>
        <p:spPr>
          <a:xfrm>
            <a:off x="7865806" y="643463"/>
            <a:ext cx="3706762" cy="1608124"/>
          </a:xfrm>
        </p:spPr>
        <p:txBody>
          <a:bodyPr>
            <a:normAutofit/>
          </a:bodyPr>
          <a:lstStyle/>
          <a:p>
            <a:r>
              <a:rPr lang="en-US" altLang="ja-JP">
                <a:solidFill>
                  <a:schemeClr val="bg1"/>
                </a:solidFill>
              </a:rPr>
              <a:t>git clone</a:t>
            </a:r>
            <a:r>
              <a:rPr lang="ja-JP" altLang="en-US">
                <a:solidFill>
                  <a:schemeClr val="bg1"/>
                </a:solidFill>
              </a:rPr>
              <a:t> してみよう</a:t>
            </a:r>
            <a:endParaRPr lang="en-US" altLang="ja-JP">
              <a:solidFill>
                <a:schemeClr val="bg1"/>
              </a:solidFill>
            </a:endParaRPr>
          </a:p>
        </p:txBody>
      </p:sp>
      <p:pic>
        <p:nvPicPr>
          <p:cNvPr id="5" name="図 4">
            <a:extLst>
              <a:ext uri="{FF2B5EF4-FFF2-40B4-BE49-F238E27FC236}">
                <a16:creationId xmlns:a16="http://schemas.microsoft.com/office/drawing/2014/main" id="{77FFCF31-B70E-E744-AB99-7FFAAE1602FC}"/>
              </a:ext>
            </a:extLst>
          </p:cNvPr>
          <p:cNvPicPr>
            <a:picLocks noChangeAspect="1"/>
          </p:cNvPicPr>
          <p:nvPr/>
        </p:nvPicPr>
        <p:blipFill>
          <a:blip r:embed="rId3"/>
          <a:stretch>
            <a:fillRect/>
          </a:stretch>
        </p:blipFill>
        <p:spPr>
          <a:xfrm>
            <a:off x="643464" y="1278054"/>
            <a:ext cx="6897878" cy="431117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2" name="Content Placeholder 11">
            <a:extLst>
              <a:ext uri="{FF2B5EF4-FFF2-40B4-BE49-F238E27FC236}">
                <a16:creationId xmlns:a16="http://schemas.microsoft.com/office/drawing/2014/main" id="{9C9ED489-7B12-4A45-8F32-98F98B3B9D5F}"/>
              </a:ext>
            </a:extLst>
          </p:cNvPr>
          <p:cNvSpPr>
            <a:spLocks noGrp="1"/>
          </p:cNvSpPr>
          <p:nvPr>
            <p:ph idx="1"/>
          </p:nvPr>
        </p:nvSpPr>
        <p:spPr>
          <a:xfrm>
            <a:off x="7865806" y="2251587"/>
            <a:ext cx="3706762" cy="3972232"/>
          </a:xfrm>
        </p:spPr>
        <p:txBody>
          <a:bodyPr>
            <a:normAutofit/>
          </a:bodyPr>
          <a:lstStyle/>
          <a:p>
            <a:pPr marL="0" indent="0">
              <a:buNone/>
            </a:pPr>
            <a:r>
              <a:rPr lang="ja-JP" altLang="en-US" sz="3200">
                <a:solidFill>
                  <a:schemeClr val="bg1"/>
                </a:solidFill>
              </a:rPr>
              <a:t>こんな画面が</a:t>
            </a:r>
            <a:br>
              <a:rPr lang="en-US" altLang="ja-JP" sz="3200" dirty="0">
                <a:solidFill>
                  <a:schemeClr val="bg1"/>
                </a:solidFill>
              </a:rPr>
            </a:br>
            <a:r>
              <a:rPr lang="ja-JP" altLang="en-US" sz="3200">
                <a:solidFill>
                  <a:schemeClr val="bg1"/>
                </a:solidFill>
              </a:rPr>
              <a:t>表示されるはず</a:t>
            </a:r>
            <a:endParaRPr lang="en-US" altLang="ja-JP" sz="3200" dirty="0">
              <a:solidFill>
                <a:schemeClr val="bg1"/>
              </a:solidFill>
            </a:endParaRPr>
          </a:p>
          <a:p>
            <a:pPr marL="0" indent="0">
              <a:buNone/>
            </a:pPr>
            <a:r>
              <a:rPr lang="ja-JP" altLang="en-US" sz="3200">
                <a:solidFill>
                  <a:schemeClr val="bg1"/>
                </a:solidFill>
              </a:rPr>
              <a:t>↓</a:t>
            </a:r>
            <a:endParaRPr lang="en-US" altLang="ja-JP" sz="3200" dirty="0">
              <a:solidFill>
                <a:schemeClr val="bg1"/>
              </a:solidFill>
            </a:endParaRPr>
          </a:p>
          <a:p>
            <a:pPr marL="0" indent="0">
              <a:buNone/>
            </a:pPr>
            <a:r>
              <a:rPr lang="ja-JP" altLang="en-US" sz="3200">
                <a:solidFill>
                  <a:schemeClr val="bg1"/>
                </a:solidFill>
              </a:rPr>
              <a:t>下にスクロールして</a:t>
            </a:r>
            <a:r>
              <a:rPr lang="en-US" altLang="ja-JP" sz="3200" dirty="0">
                <a:solidFill>
                  <a:schemeClr val="bg1"/>
                </a:solidFill>
              </a:rPr>
              <a:t> </a:t>
            </a:r>
            <a:r>
              <a:rPr lang="en-US" altLang="ja-JP" sz="3200" dirty="0" err="1">
                <a:solidFill>
                  <a:schemeClr val="bg1"/>
                </a:solidFill>
              </a:rPr>
              <a:t>git_test</a:t>
            </a:r>
            <a:r>
              <a:rPr lang="en-US" altLang="ja-JP" sz="3200" dirty="0">
                <a:solidFill>
                  <a:schemeClr val="bg1"/>
                </a:solidFill>
              </a:rPr>
              <a:t> </a:t>
            </a:r>
            <a:r>
              <a:rPr lang="ja-JP" altLang="en-US" sz="3200">
                <a:solidFill>
                  <a:schemeClr val="bg1"/>
                </a:solidFill>
              </a:rPr>
              <a:t>というリポジトリを選択する</a:t>
            </a:r>
            <a:endParaRPr lang="en-US" altLang="ja-JP" sz="3200" dirty="0">
              <a:solidFill>
                <a:schemeClr val="bg1"/>
              </a:solidFill>
            </a:endParaRPr>
          </a:p>
        </p:txBody>
      </p:sp>
      <p:pic>
        <p:nvPicPr>
          <p:cNvPr id="8" name="図 7">
            <a:extLst>
              <a:ext uri="{FF2B5EF4-FFF2-40B4-BE49-F238E27FC236}">
                <a16:creationId xmlns:a16="http://schemas.microsoft.com/office/drawing/2014/main" id="{67246E0D-6F4D-4A48-A67F-54B06B66601A}"/>
              </a:ext>
            </a:extLst>
          </p:cNvPr>
          <p:cNvPicPr>
            <a:picLocks noChangeAspect="1"/>
          </p:cNvPicPr>
          <p:nvPr/>
        </p:nvPicPr>
        <p:blipFill>
          <a:blip r:embed="rId4"/>
          <a:stretch>
            <a:fillRect/>
          </a:stretch>
        </p:blipFill>
        <p:spPr>
          <a:xfrm>
            <a:off x="1495963" y="5071703"/>
            <a:ext cx="4686300" cy="1035050"/>
          </a:xfrm>
          <a:prstGeom prst="rect">
            <a:avLst/>
          </a:prstGeom>
          <a:ln w="19050">
            <a:solidFill>
              <a:schemeClr val="accent1"/>
            </a:solidFill>
          </a:ln>
        </p:spPr>
      </p:pic>
    </p:spTree>
    <p:extLst>
      <p:ext uri="{BB962C8B-B14F-4D97-AF65-F5344CB8AC3E}">
        <p14:creationId xmlns:p14="http://schemas.microsoft.com/office/powerpoint/2010/main" val="2212706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6239E-687D-F645-8265-9BB5133AA937}"/>
              </a:ext>
            </a:extLst>
          </p:cNvPr>
          <p:cNvSpPr>
            <a:spLocks noGrp="1"/>
          </p:cNvSpPr>
          <p:nvPr>
            <p:ph type="title"/>
          </p:nvPr>
        </p:nvSpPr>
        <p:spPr>
          <a:xfrm>
            <a:off x="6400800" y="609600"/>
            <a:ext cx="5147730" cy="1641987"/>
          </a:xfrm>
        </p:spPr>
        <p:txBody>
          <a:bodyPr>
            <a:normAutofit/>
          </a:bodyPr>
          <a:lstStyle/>
          <a:p>
            <a:r>
              <a:rPr lang="en-US" altLang="ja-JP">
                <a:solidFill>
                  <a:schemeClr val="bg1"/>
                </a:solidFill>
              </a:rPr>
              <a:t>git clone</a:t>
            </a:r>
            <a:r>
              <a:rPr lang="ja-JP" altLang="en-US">
                <a:solidFill>
                  <a:schemeClr val="bg1"/>
                </a:solidFill>
              </a:rPr>
              <a:t> してみよう</a:t>
            </a:r>
            <a:endParaRPr lang="en-US" altLang="ja-JP">
              <a:solidFill>
                <a:schemeClr val="bg1"/>
              </a:solidFill>
            </a:endParaRPr>
          </a:p>
        </p:txBody>
      </p:sp>
      <p:sp>
        <p:nvSpPr>
          <p:cNvPr id="12" name="Content Placeholder 11">
            <a:extLst>
              <a:ext uri="{FF2B5EF4-FFF2-40B4-BE49-F238E27FC236}">
                <a16:creationId xmlns:a16="http://schemas.microsoft.com/office/drawing/2014/main" id="{9C9ED489-7B12-4A45-8F32-98F98B3B9D5F}"/>
              </a:ext>
            </a:extLst>
          </p:cNvPr>
          <p:cNvSpPr>
            <a:spLocks noGrp="1"/>
          </p:cNvSpPr>
          <p:nvPr>
            <p:ph idx="1"/>
          </p:nvPr>
        </p:nvSpPr>
        <p:spPr>
          <a:xfrm>
            <a:off x="6400800" y="2251587"/>
            <a:ext cx="5147730" cy="3637935"/>
          </a:xfrm>
        </p:spPr>
        <p:txBody>
          <a:bodyPr>
            <a:normAutofit/>
          </a:bodyPr>
          <a:lstStyle/>
          <a:p>
            <a:pPr marL="0" indent="0">
              <a:buNone/>
            </a:pPr>
            <a:r>
              <a:rPr lang="ja-JP" altLang="en-US" sz="2800">
                <a:solidFill>
                  <a:schemeClr val="bg1"/>
                </a:solidFill>
              </a:rPr>
              <a:t>こんな画面が</a:t>
            </a:r>
            <a:br>
              <a:rPr lang="en-US" altLang="ja-JP" sz="2800" dirty="0">
                <a:solidFill>
                  <a:schemeClr val="bg1"/>
                </a:solidFill>
              </a:rPr>
            </a:br>
            <a:r>
              <a:rPr lang="ja-JP" altLang="en-US" sz="2800">
                <a:solidFill>
                  <a:schemeClr val="bg1"/>
                </a:solidFill>
              </a:rPr>
              <a:t>表示されるはず</a:t>
            </a:r>
            <a:endParaRPr lang="en-US" altLang="ja-JP" sz="2800" dirty="0">
              <a:solidFill>
                <a:schemeClr val="bg1"/>
              </a:solidFill>
            </a:endParaRPr>
          </a:p>
          <a:p>
            <a:pPr marL="0" indent="0">
              <a:buNone/>
            </a:pPr>
            <a:r>
              <a:rPr lang="ja-JP" altLang="en-US" sz="2800">
                <a:solidFill>
                  <a:schemeClr val="bg1"/>
                </a:solidFill>
              </a:rPr>
              <a:t>↓</a:t>
            </a:r>
            <a:endParaRPr lang="en-US" altLang="ja-JP" sz="2800" dirty="0">
              <a:solidFill>
                <a:schemeClr val="bg1"/>
              </a:solidFill>
            </a:endParaRPr>
          </a:p>
          <a:p>
            <a:pPr marL="0" indent="0">
              <a:buNone/>
            </a:pPr>
            <a:r>
              <a:rPr lang="ja-JP" altLang="en-US" sz="2800">
                <a:solidFill>
                  <a:schemeClr val="bg1"/>
                </a:solidFill>
              </a:rPr>
              <a:t>左斜め上の</a:t>
            </a:r>
            <a:r>
              <a:rPr lang="en-US" altLang="ja-JP" sz="2800" dirty="0">
                <a:solidFill>
                  <a:schemeClr val="bg1"/>
                </a:solidFill>
              </a:rPr>
              <a:t>Fork</a:t>
            </a:r>
            <a:r>
              <a:rPr lang="ja-JP" altLang="en-US" sz="2800">
                <a:solidFill>
                  <a:schemeClr val="bg1"/>
                </a:solidFill>
              </a:rPr>
              <a:t>をクリックする</a:t>
            </a:r>
            <a:endParaRPr lang="en-US" altLang="ja-JP" sz="2800" dirty="0">
              <a:solidFill>
                <a:schemeClr val="bg1"/>
              </a:solidFill>
            </a:endParaRPr>
          </a:p>
          <a:p>
            <a:pPr marL="0" indent="0">
              <a:buNone/>
            </a:pPr>
            <a:r>
              <a:rPr lang="ja-JP" altLang="en-US" sz="2800">
                <a:solidFill>
                  <a:schemeClr val="bg1"/>
                </a:solidFill>
              </a:rPr>
              <a:t>↓</a:t>
            </a:r>
            <a:endParaRPr lang="en-US" altLang="ja-JP" sz="2800" dirty="0">
              <a:solidFill>
                <a:schemeClr val="bg1"/>
              </a:solidFill>
            </a:endParaRPr>
          </a:p>
          <a:p>
            <a:pPr marL="0" indent="0">
              <a:buNone/>
            </a:pPr>
            <a:r>
              <a:rPr lang="ja-JP" altLang="en-US" sz="2800">
                <a:solidFill>
                  <a:schemeClr val="bg1"/>
                </a:solidFill>
              </a:rPr>
              <a:t>自分の</a:t>
            </a:r>
            <a:r>
              <a:rPr lang="en-US" altLang="ja-JP" sz="2800" dirty="0">
                <a:solidFill>
                  <a:schemeClr val="bg1"/>
                </a:solidFill>
              </a:rPr>
              <a:t>Profile</a:t>
            </a:r>
            <a:r>
              <a:rPr lang="ja-JP" altLang="en-US" sz="2800">
                <a:solidFill>
                  <a:schemeClr val="bg1"/>
                </a:solidFill>
              </a:rPr>
              <a:t>に行こう！</a:t>
            </a:r>
            <a:endParaRPr lang="en-US" altLang="ja-JP" sz="2800" dirty="0">
              <a:solidFill>
                <a:schemeClr val="bg1"/>
              </a:solidFill>
            </a:endParaRPr>
          </a:p>
        </p:txBody>
      </p:sp>
      <p:pic>
        <p:nvPicPr>
          <p:cNvPr id="4" name="図 3">
            <a:extLst>
              <a:ext uri="{FF2B5EF4-FFF2-40B4-BE49-F238E27FC236}">
                <a16:creationId xmlns:a16="http://schemas.microsoft.com/office/drawing/2014/main" id="{4374E9E7-D2CD-2640-B016-2712DD8D194A}"/>
              </a:ext>
            </a:extLst>
          </p:cNvPr>
          <p:cNvPicPr>
            <a:picLocks noChangeAspect="1"/>
          </p:cNvPicPr>
          <p:nvPr/>
        </p:nvPicPr>
        <p:blipFill>
          <a:blip r:embed="rId3"/>
          <a:stretch>
            <a:fillRect/>
          </a:stretch>
        </p:blipFill>
        <p:spPr>
          <a:xfrm>
            <a:off x="648930" y="1562100"/>
            <a:ext cx="5447070" cy="340441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図 6">
            <a:extLst>
              <a:ext uri="{FF2B5EF4-FFF2-40B4-BE49-F238E27FC236}">
                <a16:creationId xmlns:a16="http://schemas.microsoft.com/office/drawing/2014/main" id="{11FF5D25-AF8F-9547-B236-AB1079C3338B}"/>
              </a:ext>
            </a:extLst>
          </p:cNvPr>
          <p:cNvPicPr>
            <a:picLocks noChangeAspect="1"/>
          </p:cNvPicPr>
          <p:nvPr/>
        </p:nvPicPr>
        <p:blipFill>
          <a:blip r:embed="rId4"/>
          <a:stretch>
            <a:fillRect/>
          </a:stretch>
        </p:blipFill>
        <p:spPr>
          <a:xfrm>
            <a:off x="4610100" y="1718187"/>
            <a:ext cx="1790700" cy="1066800"/>
          </a:xfrm>
          <a:prstGeom prst="rect">
            <a:avLst/>
          </a:prstGeom>
          <a:ln w="19050">
            <a:solidFill>
              <a:schemeClr val="accent1"/>
            </a:solidFill>
          </a:ln>
        </p:spPr>
      </p:pic>
    </p:spTree>
    <p:extLst>
      <p:ext uri="{BB962C8B-B14F-4D97-AF65-F5344CB8AC3E}">
        <p14:creationId xmlns:p14="http://schemas.microsoft.com/office/powerpoint/2010/main" val="1007717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en-US" altLang="ja-JP" dirty="0">
                <a:solidFill>
                  <a:schemeClr val="bg1"/>
                </a:solidFill>
              </a:rPr>
              <a:t>Fork</a:t>
            </a:r>
            <a:r>
              <a:rPr lang="ja-JP" altLang="en-US">
                <a:solidFill>
                  <a:schemeClr val="bg1"/>
                </a:solidFill>
              </a:rPr>
              <a:t>って？</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en-US" altLang="ja-JP" sz="3600" dirty="0">
                <a:solidFill>
                  <a:schemeClr val="bg1"/>
                </a:solidFill>
              </a:rPr>
              <a:t>SYSKEN</a:t>
            </a:r>
            <a:r>
              <a:rPr kumimoji="1" lang="ja-JP" altLang="en-US" sz="3600">
                <a:solidFill>
                  <a:schemeClr val="bg1"/>
                </a:solidFill>
              </a:rPr>
              <a:t>の中にある</a:t>
            </a:r>
            <a:r>
              <a:rPr kumimoji="1" lang="en-US" altLang="ja-JP" sz="3600" dirty="0" err="1">
                <a:solidFill>
                  <a:schemeClr val="bg1"/>
                </a:solidFill>
              </a:rPr>
              <a:t>git_test</a:t>
            </a:r>
            <a:r>
              <a:rPr kumimoji="1" lang="ja-JP" altLang="en-US" sz="3600">
                <a:solidFill>
                  <a:schemeClr val="bg1"/>
                </a:solidFill>
              </a:rPr>
              <a:t>リポジトリはシス研全体のリポジトリです。</a:t>
            </a:r>
            <a:endParaRPr kumimoji="1" lang="en-US" altLang="ja-JP" sz="3600" dirty="0">
              <a:solidFill>
                <a:schemeClr val="bg1"/>
              </a:solidFill>
            </a:endParaRPr>
          </a:p>
          <a:p>
            <a:pPr marL="0" indent="0">
              <a:buNone/>
            </a:pPr>
            <a:r>
              <a:rPr lang="ja-JP" altLang="en-US" sz="3600">
                <a:solidFill>
                  <a:schemeClr val="bg1"/>
                </a:solidFill>
              </a:rPr>
              <a:t>これを個人的な用途で使いたい場合，シス研全体で管理しているリポジトリに変更を加えるのはよろしくないので個人のリポジトリとしてコピーすることを</a:t>
            </a:r>
            <a:r>
              <a:rPr lang="en-US" altLang="ja-JP" sz="3600" dirty="0">
                <a:solidFill>
                  <a:schemeClr val="bg1"/>
                </a:solidFill>
              </a:rPr>
              <a:t>Fork</a:t>
            </a:r>
            <a:r>
              <a:rPr lang="ja-JP" altLang="en-US" sz="3600">
                <a:solidFill>
                  <a:schemeClr val="bg1"/>
                </a:solidFill>
              </a:rPr>
              <a:t>と呼んでいます。</a:t>
            </a:r>
            <a:endParaRPr kumimoji="1" lang="en-US" altLang="ja-JP" sz="3600" dirty="0">
              <a:solidFill>
                <a:schemeClr val="bg1"/>
              </a:solidFill>
            </a:endParaRPr>
          </a:p>
        </p:txBody>
      </p:sp>
    </p:spTree>
    <p:extLst>
      <p:ext uri="{BB962C8B-B14F-4D97-AF65-F5344CB8AC3E}">
        <p14:creationId xmlns:p14="http://schemas.microsoft.com/office/powerpoint/2010/main" val="2792404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en-US" altLang="ja-JP" dirty="0">
                <a:solidFill>
                  <a:schemeClr val="bg1"/>
                </a:solidFill>
              </a:rPr>
              <a:t>Fork</a:t>
            </a:r>
            <a:r>
              <a:rPr lang="ja-JP" altLang="en-US">
                <a:solidFill>
                  <a:schemeClr val="bg1"/>
                </a:solidFill>
              </a:rPr>
              <a:t>って？</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ja-JP" altLang="en-US" sz="3600">
                <a:solidFill>
                  <a:schemeClr val="bg1"/>
                </a:solidFill>
              </a:rPr>
              <a:t>この</a:t>
            </a:r>
            <a:r>
              <a:rPr kumimoji="1" lang="en-US" altLang="ja-JP" sz="3600" dirty="0">
                <a:solidFill>
                  <a:schemeClr val="bg1"/>
                </a:solidFill>
              </a:rPr>
              <a:t>Fork</a:t>
            </a:r>
            <a:r>
              <a:rPr kumimoji="1" lang="ja-JP" altLang="en-US" sz="3600">
                <a:solidFill>
                  <a:schemeClr val="bg1"/>
                </a:solidFill>
              </a:rPr>
              <a:t>は公開されているすべてのリポジトリで行えます。</a:t>
            </a:r>
            <a:br>
              <a:rPr kumimoji="1" lang="en-US" altLang="ja-JP" sz="3600" dirty="0">
                <a:solidFill>
                  <a:schemeClr val="bg1"/>
                </a:solidFill>
              </a:rPr>
            </a:br>
            <a:r>
              <a:rPr kumimoji="1" lang="ja-JP" altLang="en-US" sz="3600">
                <a:solidFill>
                  <a:schemeClr val="bg1"/>
                </a:solidFill>
              </a:rPr>
              <a:t>例えばクックパッド社が公開しているリポジトリを</a:t>
            </a:r>
            <a:r>
              <a:rPr kumimoji="1" lang="en-US" altLang="ja-JP" sz="3600" dirty="0">
                <a:solidFill>
                  <a:schemeClr val="bg1"/>
                </a:solidFill>
              </a:rPr>
              <a:t>Fork</a:t>
            </a:r>
            <a:r>
              <a:rPr kumimoji="1" lang="ja-JP" altLang="en-US" sz="3600">
                <a:solidFill>
                  <a:schemeClr val="bg1"/>
                </a:solidFill>
              </a:rPr>
              <a:t>することで自分用にカスタマイズすることが可能です。</a:t>
            </a:r>
            <a:r>
              <a:rPr kumimoji="1" lang="en-US" altLang="ja-JP" sz="3600" dirty="0">
                <a:solidFill>
                  <a:schemeClr val="bg1"/>
                </a:solidFill>
              </a:rPr>
              <a:t>(</a:t>
            </a:r>
            <a:r>
              <a:rPr kumimoji="1" lang="ja-JP" altLang="en-US" sz="4000" b="1" u="sng">
                <a:solidFill>
                  <a:schemeClr val="bg1"/>
                </a:solidFill>
              </a:rPr>
              <a:t>ライセンスには気をつけよう</a:t>
            </a:r>
            <a:r>
              <a:rPr kumimoji="1" lang="en-US" altLang="ja-JP" sz="3600" dirty="0">
                <a:solidFill>
                  <a:schemeClr val="bg1"/>
                </a:solidFill>
              </a:rPr>
              <a:t>)</a:t>
            </a:r>
          </a:p>
        </p:txBody>
      </p:sp>
    </p:spTree>
    <p:extLst>
      <p:ext uri="{BB962C8B-B14F-4D97-AF65-F5344CB8AC3E}">
        <p14:creationId xmlns:p14="http://schemas.microsoft.com/office/powerpoint/2010/main" val="1033641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6239E-687D-F645-8265-9BB5133AA937}"/>
              </a:ext>
            </a:extLst>
          </p:cNvPr>
          <p:cNvSpPr>
            <a:spLocks noGrp="1"/>
          </p:cNvSpPr>
          <p:nvPr>
            <p:ph type="title"/>
          </p:nvPr>
        </p:nvSpPr>
        <p:spPr>
          <a:xfrm>
            <a:off x="6400800" y="609600"/>
            <a:ext cx="5147730" cy="1641987"/>
          </a:xfrm>
        </p:spPr>
        <p:txBody>
          <a:bodyPr>
            <a:normAutofit/>
          </a:bodyPr>
          <a:lstStyle/>
          <a:p>
            <a:r>
              <a:rPr lang="en-US" altLang="ja-JP">
                <a:solidFill>
                  <a:schemeClr val="bg1"/>
                </a:solidFill>
              </a:rPr>
              <a:t>git clone</a:t>
            </a:r>
            <a:r>
              <a:rPr lang="ja-JP" altLang="en-US">
                <a:solidFill>
                  <a:schemeClr val="bg1"/>
                </a:solidFill>
              </a:rPr>
              <a:t> してみよう</a:t>
            </a:r>
            <a:endParaRPr lang="en-US" altLang="ja-JP">
              <a:solidFill>
                <a:schemeClr val="bg1"/>
              </a:solidFill>
            </a:endParaRPr>
          </a:p>
        </p:txBody>
      </p:sp>
      <p:sp>
        <p:nvSpPr>
          <p:cNvPr id="12" name="Content Placeholder 11">
            <a:extLst>
              <a:ext uri="{FF2B5EF4-FFF2-40B4-BE49-F238E27FC236}">
                <a16:creationId xmlns:a16="http://schemas.microsoft.com/office/drawing/2014/main" id="{9C9ED489-7B12-4A45-8F32-98F98B3B9D5F}"/>
              </a:ext>
            </a:extLst>
          </p:cNvPr>
          <p:cNvSpPr>
            <a:spLocks noGrp="1"/>
          </p:cNvSpPr>
          <p:nvPr>
            <p:ph idx="1"/>
          </p:nvPr>
        </p:nvSpPr>
        <p:spPr>
          <a:xfrm>
            <a:off x="6400800" y="2251587"/>
            <a:ext cx="5147730" cy="3637935"/>
          </a:xfrm>
        </p:spPr>
        <p:txBody>
          <a:bodyPr>
            <a:normAutofit lnSpcReduction="10000"/>
          </a:bodyPr>
          <a:lstStyle/>
          <a:p>
            <a:pPr marL="0" indent="0">
              <a:buNone/>
            </a:pPr>
            <a:r>
              <a:rPr lang="en-US" altLang="ja-JP" sz="4400" dirty="0">
                <a:solidFill>
                  <a:schemeClr val="bg1"/>
                </a:solidFill>
              </a:rPr>
              <a:t>Overview</a:t>
            </a:r>
            <a:r>
              <a:rPr lang="ja-JP" altLang="en-US" sz="4400">
                <a:solidFill>
                  <a:schemeClr val="bg1"/>
                </a:solidFill>
              </a:rPr>
              <a:t>の</a:t>
            </a:r>
            <a:r>
              <a:rPr lang="en-US" altLang="ja-JP" sz="4400" dirty="0" err="1">
                <a:solidFill>
                  <a:schemeClr val="bg1"/>
                </a:solidFill>
              </a:rPr>
              <a:t>git_test</a:t>
            </a:r>
            <a:r>
              <a:rPr lang="ja-JP" altLang="en-US" sz="4400">
                <a:solidFill>
                  <a:schemeClr val="bg1"/>
                </a:solidFill>
              </a:rPr>
              <a:t>をクリックしよう</a:t>
            </a:r>
            <a:endParaRPr lang="en-US" altLang="ja-JP" sz="4400" dirty="0">
              <a:solidFill>
                <a:schemeClr val="bg1"/>
              </a:solidFill>
            </a:endParaRPr>
          </a:p>
          <a:p>
            <a:pPr marL="0" indent="0">
              <a:buNone/>
            </a:pPr>
            <a:r>
              <a:rPr lang="ja-JP" altLang="en-US" sz="3600">
                <a:solidFill>
                  <a:schemeClr val="bg1"/>
                </a:solidFill>
              </a:rPr>
              <a:t>この</a:t>
            </a:r>
            <a:r>
              <a:rPr lang="en-US" altLang="ja-JP" sz="3600" dirty="0">
                <a:solidFill>
                  <a:schemeClr val="bg1"/>
                </a:solidFill>
              </a:rPr>
              <a:t>Fork</a:t>
            </a:r>
            <a:r>
              <a:rPr lang="ja-JP" altLang="en-US" sz="3600">
                <a:solidFill>
                  <a:schemeClr val="bg1"/>
                </a:solidFill>
              </a:rPr>
              <a:t>してきた</a:t>
            </a:r>
            <a:r>
              <a:rPr lang="en-US" altLang="ja-JP" sz="3600" dirty="0" err="1">
                <a:solidFill>
                  <a:schemeClr val="bg1"/>
                </a:solidFill>
              </a:rPr>
              <a:t>git_test</a:t>
            </a:r>
            <a:r>
              <a:rPr lang="ja-JP" altLang="en-US" sz="3600">
                <a:solidFill>
                  <a:schemeClr val="bg1"/>
                </a:solidFill>
              </a:rPr>
              <a:t>は自分のリポジトリだよ</a:t>
            </a:r>
            <a:endParaRPr lang="en-US" altLang="ja-JP" sz="3600" dirty="0">
              <a:solidFill>
                <a:schemeClr val="bg1"/>
              </a:solidFill>
            </a:endParaRPr>
          </a:p>
        </p:txBody>
      </p:sp>
      <p:pic>
        <p:nvPicPr>
          <p:cNvPr id="5" name="図 4">
            <a:extLst>
              <a:ext uri="{FF2B5EF4-FFF2-40B4-BE49-F238E27FC236}">
                <a16:creationId xmlns:a16="http://schemas.microsoft.com/office/drawing/2014/main" id="{C2ADBC40-A568-AF44-93E5-40EABF4097EC}"/>
              </a:ext>
            </a:extLst>
          </p:cNvPr>
          <p:cNvPicPr>
            <a:picLocks noChangeAspect="1"/>
          </p:cNvPicPr>
          <p:nvPr/>
        </p:nvPicPr>
        <p:blipFill>
          <a:blip r:embed="rId3"/>
          <a:stretch>
            <a:fillRect/>
          </a:stretch>
        </p:blipFill>
        <p:spPr>
          <a:xfrm>
            <a:off x="648930" y="1562100"/>
            <a:ext cx="5447070" cy="340441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90428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6239E-687D-F645-8265-9BB5133AA937}"/>
              </a:ext>
            </a:extLst>
          </p:cNvPr>
          <p:cNvSpPr>
            <a:spLocks noGrp="1"/>
          </p:cNvSpPr>
          <p:nvPr>
            <p:ph type="title"/>
          </p:nvPr>
        </p:nvSpPr>
        <p:spPr>
          <a:xfrm>
            <a:off x="6400800" y="609600"/>
            <a:ext cx="5147730" cy="1641987"/>
          </a:xfrm>
        </p:spPr>
        <p:txBody>
          <a:bodyPr>
            <a:normAutofit/>
          </a:bodyPr>
          <a:lstStyle/>
          <a:p>
            <a:r>
              <a:rPr lang="en-US" altLang="ja-JP">
                <a:solidFill>
                  <a:schemeClr val="bg1"/>
                </a:solidFill>
              </a:rPr>
              <a:t>git clone</a:t>
            </a:r>
            <a:r>
              <a:rPr lang="ja-JP" altLang="en-US">
                <a:solidFill>
                  <a:schemeClr val="bg1"/>
                </a:solidFill>
              </a:rPr>
              <a:t> してみよう</a:t>
            </a:r>
            <a:endParaRPr lang="en-US" altLang="ja-JP">
              <a:solidFill>
                <a:schemeClr val="bg1"/>
              </a:solidFill>
            </a:endParaRPr>
          </a:p>
        </p:txBody>
      </p:sp>
      <p:sp>
        <p:nvSpPr>
          <p:cNvPr id="12" name="Content Placeholder 11">
            <a:extLst>
              <a:ext uri="{FF2B5EF4-FFF2-40B4-BE49-F238E27FC236}">
                <a16:creationId xmlns:a16="http://schemas.microsoft.com/office/drawing/2014/main" id="{9C9ED489-7B12-4A45-8F32-98F98B3B9D5F}"/>
              </a:ext>
            </a:extLst>
          </p:cNvPr>
          <p:cNvSpPr>
            <a:spLocks noGrp="1"/>
          </p:cNvSpPr>
          <p:nvPr>
            <p:ph idx="1"/>
          </p:nvPr>
        </p:nvSpPr>
        <p:spPr>
          <a:xfrm>
            <a:off x="6400800" y="2251587"/>
            <a:ext cx="5147730" cy="3637935"/>
          </a:xfrm>
        </p:spPr>
        <p:txBody>
          <a:bodyPr>
            <a:normAutofit/>
          </a:bodyPr>
          <a:lstStyle/>
          <a:p>
            <a:pPr marL="0" indent="0">
              <a:buNone/>
            </a:pPr>
            <a:r>
              <a:rPr lang="ja-JP" altLang="en-US" sz="3200">
                <a:solidFill>
                  <a:schemeClr val="bg1"/>
                </a:solidFill>
              </a:rPr>
              <a:t>緑色のボタンを押してみよう</a:t>
            </a:r>
            <a:endParaRPr lang="en-US" altLang="ja-JP" sz="3200" dirty="0">
              <a:solidFill>
                <a:schemeClr val="bg1"/>
              </a:solidFill>
            </a:endParaRPr>
          </a:p>
        </p:txBody>
      </p:sp>
      <p:pic>
        <p:nvPicPr>
          <p:cNvPr id="4" name="図 3">
            <a:extLst>
              <a:ext uri="{FF2B5EF4-FFF2-40B4-BE49-F238E27FC236}">
                <a16:creationId xmlns:a16="http://schemas.microsoft.com/office/drawing/2014/main" id="{A81E90F0-36D7-9B4A-A7C2-87CCE5398A03}"/>
              </a:ext>
            </a:extLst>
          </p:cNvPr>
          <p:cNvPicPr>
            <a:picLocks noChangeAspect="1"/>
          </p:cNvPicPr>
          <p:nvPr/>
        </p:nvPicPr>
        <p:blipFill>
          <a:blip r:embed="rId3"/>
          <a:stretch>
            <a:fillRect/>
          </a:stretch>
        </p:blipFill>
        <p:spPr>
          <a:xfrm>
            <a:off x="648930" y="1562100"/>
            <a:ext cx="5447070" cy="340441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07547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a:solidFill>
                  <a:schemeClr val="bg1"/>
                </a:solidFill>
              </a:rPr>
              <a:t>はじめに</a:t>
            </a:r>
            <a:endParaRPr lang="en-US" altLang="ja-JP" sz="3600" dirty="0">
              <a:solidFill>
                <a:schemeClr val="bg1"/>
              </a:solidFill>
            </a:endParaRPr>
          </a:p>
          <a:p>
            <a:r>
              <a:rPr kumimoji="1" lang="ja-JP" altLang="en-US" sz="3600">
                <a:solidFill>
                  <a:schemeClr val="bg1"/>
                </a:solidFill>
              </a:rPr>
              <a:t>概要</a:t>
            </a:r>
            <a:endParaRPr kumimoji="1" lang="en-US" altLang="ja-JP" sz="3600" dirty="0">
              <a:solidFill>
                <a:schemeClr val="bg1"/>
              </a:solidFill>
            </a:endParaRPr>
          </a:p>
          <a:p>
            <a:r>
              <a:rPr lang="ja-JP" altLang="en-US" sz="3600">
                <a:solidFill>
                  <a:schemeClr val="bg1"/>
                </a:solidFill>
              </a:rPr>
              <a:t>導入</a:t>
            </a:r>
            <a:endParaRPr lang="en-US" altLang="ja-JP" sz="3600" dirty="0">
              <a:solidFill>
                <a:schemeClr val="bg1"/>
              </a:solidFill>
            </a:endParaRPr>
          </a:p>
          <a:p>
            <a:r>
              <a:rPr kumimoji="1" lang="ja-JP" altLang="en-US" sz="3600">
                <a:solidFill>
                  <a:schemeClr val="bg1"/>
                </a:solidFill>
              </a:rPr>
              <a:t>実践</a:t>
            </a:r>
            <a:endParaRPr kumimoji="1" lang="en-US" altLang="ja-JP" sz="3600" dirty="0">
              <a:solidFill>
                <a:schemeClr val="bg1"/>
              </a:solidFill>
            </a:endParaRPr>
          </a:p>
          <a:p>
            <a:r>
              <a:rPr lang="ja-JP" altLang="en-US" sz="3600">
                <a:solidFill>
                  <a:schemeClr val="bg1"/>
                </a:solidFill>
              </a:rPr>
              <a:t>実践</a:t>
            </a:r>
            <a:r>
              <a:rPr lang="en-US" altLang="ja-JP" sz="3600" dirty="0">
                <a:solidFill>
                  <a:schemeClr val="bg1"/>
                </a:solidFill>
              </a:rPr>
              <a:t>2</a:t>
            </a:r>
          </a:p>
          <a:p>
            <a:r>
              <a:rPr kumimoji="1" lang="ja-JP" altLang="en-US" sz="3600">
                <a:solidFill>
                  <a:schemeClr val="bg1"/>
                </a:solidFill>
              </a:rPr>
              <a:t>実践</a:t>
            </a:r>
            <a:r>
              <a:rPr kumimoji="1" lang="en-US" altLang="ja-JP" sz="3600" dirty="0">
                <a:solidFill>
                  <a:schemeClr val="bg1"/>
                </a:solidFill>
              </a:rPr>
              <a:t>3</a:t>
            </a:r>
          </a:p>
        </p:txBody>
      </p:sp>
    </p:spTree>
    <p:extLst>
      <p:ext uri="{BB962C8B-B14F-4D97-AF65-F5344CB8AC3E}">
        <p14:creationId xmlns:p14="http://schemas.microsoft.com/office/powerpoint/2010/main" val="3919047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6239E-687D-F645-8265-9BB5133AA937}"/>
              </a:ext>
            </a:extLst>
          </p:cNvPr>
          <p:cNvSpPr>
            <a:spLocks noGrp="1"/>
          </p:cNvSpPr>
          <p:nvPr>
            <p:ph type="title"/>
          </p:nvPr>
        </p:nvSpPr>
        <p:spPr>
          <a:xfrm>
            <a:off x="6400800" y="609600"/>
            <a:ext cx="5147730" cy="1641987"/>
          </a:xfrm>
        </p:spPr>
        <p:txBody>
          <a:bodyPr>
            <a:normAutofit/>
          </a:bodyPr>
          <a:lstStyle/>
          <a:p>
            <a:r>
              <a:rPr lang="en-US" altLang="ja-JP">
                <a:solidFill>
                  <a:schemeClr val="bg1"/>
                </a:solidFill>
              </a:rPr>
              <a:t>git clone</a:t>
            </a:r>
            <a:r>
              <a:rPr lang="ja-JP" altLang="en-US">
                <a:solidFill>
                  <a:schemeClr val="bg1"/>
                </a:solidFill>
              </a:rPr>
              <a:t> してみよう</a:t>
            </a:r>
            <a:endParaRPr lang="en-US" altLang="ja-JP">
              <a:solidFill>
                <a:schemeClr val="bg1"/>
              </a:solidFill>
            </a:endParaRPr>
          </a:p>
        </p:txBody>
      </p:sp>
      <p:sp>
        <p:nvSpPr>
          <p:cNvPr id="12" name="Content Placeholder 11">
            <a:extLst>
              <a:ext uri="{FF2B5EF4-FFF2-40B4-BE49-F238E27FC236}">
                <a16:creationId xmlns:a16="http://schemas.microsoft.com/office/drawing/2014/main" id="{9C9ED489-7B12-4A45-8F32-98F98B3B9D5F}"/>
              </a:ext>
            </a:extLst>
          </p:cNvPr>
          <p:cNvSpPr>
            <a:spLocks noGrp="1"/>
          </p:cNvSpPr>
          <p:nvPr>
            <p:ph idx="1"/>
          </p:nvPr>
        </p:nvSpPr>
        <p:spPr>
          <a:xfrm>
            <a:off x="6400800" y="2251587"/>
            <a:ext cx="5147730" cy="3637935"/>
          </a:xfrm>
        </p:spPr>
        <p:txBody>
          <a:bodyPr>
            <a:normAutofit/>
          </a:bodyPr>
          <a:lstStyle/>
          <a:p>
            <a:pPr marL="0" indent="0">
              <a:buNone/>
            </a:pPr>
            <a:r>
              <a:rPr lang="ja-JP" altLang="en-US" sz="3200">
                <a:solidFill>
                  <a:schemeClr val="bg1"/>
                </a:solidFill>
              </a:rPr>
              <a:t>             ←このボタン</a:t>
            </a:r>
            <a:endParaRPr lang="en-US" altLang="ja-JP" sz="3200" dirty="0">
              <a:solidFill>
                <a:schemeClr val="bg1"/>
              </a:solidFill>
            </a:endParaRPr>
          </a:p>
          <a:p>
            <a:pPr marL="0" indent="0">
              <a:buNone/>
            </a:pPr>
            <a:r>
              <a:rPr lang="ja-JP" altLang="en-US" sz="3200">
                <a:solidFill>
                  <a:schemeClr val="bg1"/>
                </a:solidFill>
              </a:rPr>
              <a:t>クリップボードにコピーしよう</a:t>
            </a:r>
            <a:endParaRPr lang="en-US" altLang="ja-JP" sz="3200" dirty="0">
              <a:solidFill>
                <a:schemeClr val="bg1"/>
              </a:solidFill>
            </a:endParaRPr>
          </a:p>
        </p:txBody>
      </p:sp>
      <p:pic>
        <p:nvPicPr>
          <p:cNvPr id="4" name="図 3">
            <a:extLst>
              <a:ext uri="{FF2B5EF4-FFF2-40B4-BE49-F238E27FC236}">
                <a16:creationId xmlns:a16="http://schemas.microsoft.com/office/drawing/2014/main" id="{A81E90F0-36D7-9B4A-A7C2-87CCE5398A03}"/>
              </a:ext>
            </a:extLst>
          </p:cNvPr>
          <p:cNvPicPr>
            <a:picLocks noChangeAspect="1"/>
          </p:cNvPicPr>
          <p:nvPr/>
        </p:nvPicPr>
        <p:blipFill>
          <a:blip r:embed="rId3"/>
          <a:stretch>
            <a:fillRect/>
          </a:stretch>
        </p:blipFill>
        <p:spPr>
          <a:xfrm>
            <a:off x="648930" y="1562100"/>
            <a:ext cx="5447070" cy="340441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図 4">
            <a:extLst>
              <a:ext uri="{FF2B5EF4-FFF2-40B4-BE49-F238E27FC236}">
                <a16:creationId xmlns:a16="http://schemas.microsoft.com/office/drawing/2014/main" id="{9438DD9E-0494-5A40-B00F-4CF783C2182E}"/>
              </a:ext>
            </a:extLst>
          </p:cNvPr>
          <p:cNvPicPr>
            <a:picLocks noChangeAspect="1"/>
          </p:cNvPicPr>
          <p:nvPr/>
        </p:nvPicPr>
        <p:blipFill>
          <a:blip r:embed="rId4"/>
          <a:stretch>
            <a:fillRect/>
          </a:stretch>
        </p:blipFill>
        <p:spPr>
          <a:xfrm>
            <a:off x="3390090" y="2341342"/>
            <a:ext cx="3010710" cy="1845933"/>
          </a:xfrm>
          <a:prstGeom prst="rect">
            <a:avLst/>
          </a:prstGeom>
        </p:spPr>
      </p:pic>
      <p:pic>
        <p:nvPicPr>
          <p:cNvPr id="9" name="図 8">
            <a:extLst>
              <a:ext uri="{FF2B5EF4-FFF2-40B4-BE49-F238E27FC236}">
                <a16:creationId xmlns:a16="http://schemas.microsoft.com/office/drawing/2014/main" id="{4FD019DC-BE2B-B741-9679-9C33CDC54F66}"/>
              </a:ext>
            </a:extLst>
          </p:cNvPr>
          <p:cNvPicPr>
            <a:picLocks noChangeAspect="1"/>
          </p:cNvPicPr>
          <p:nvPr/>
        </p:nvPicPr>
        <p:blipFill>
          <a:blip r:embed="rId5"/>
          <a:stretch>
            <a:fillRect/>
          </a:stretch>
        </p:blipFill>
        <p:spPr>
          <a:xfrm>
            <a:off x="6878128" y="3164314"/>
            <a:ext cx="774700" cy="711200"/>
          </a:xfrm>
          <a:prstGeom prst="rect">
            <a:avLst/>
          </a:prstGeom>
        </p:spPr>
      </p:pic>
    </p:spTree>
    <p:extLst>
      <p:ext uri="{BB962C8B-B14F-4D97-AF65-F5344CB8AC3E}">
        <p14:creationId xmlns:p14="http://schemas.microsoft.com/office/powerpoint/2010/main" val="2708272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en-US" altLang="ja-JP" dirty="0">
                <a:solidFill>
                  <a:schemeClr val="bg1"/>
                </a:solidFill>
              </a:rPr>
              <a:t>Git clone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ja-JP" altLang="en-US" sz="5400">
                <a:solidFill>
                  <a:schemeClr val="bg1"/>
                </a:solidFill>
              </a:rPr>
              <a:t>コマンドプロンプトを開こう</a:t>
            </a:r>
            <a:endParaRPr kumimoji="1" lang="en-US" altLang="ja-JP" sz="5400" dirty="0">
              <a:solidFill>
                <a:schemeClr val="bg1"/>
              </a:solidFill>
            </a:endParaRPr>
          </a:p>
        </p:txBody>
      </p:sp>
    </p:spTree>
    <p:extLst>
      <p:ext uri="{BB962C8B-B14F-4D97-AF65-F5344CB8AC3E}">
        <p14:creationId xmlns:p14="http://schemas.microsoft.com/office/powerpoint/2010/main" val="447952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en-US" altLang="ja-JP" dirty="0">
                <a:solidFill>
                  <a:schemeClr val="bg1"/>
                </a:solidFill>
              </a:rPr>
              <a:t>Git clone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kumimoji="1" lang="ja-JP" altLang="en-US" sz="5400">
                <a:solidFill>
                  <a:schemeClr val="bg1"/>
                </a:solidFill>
              </a:rPr>
              <a:t>任意の場所に移動しよう</a:t>
            </a:r>
            <a:endParaRPr kumimoji="1" lang="en-US" altLang="ja-JP" sz="5400" dirty="0">
              <a:solidFill>
                <a:schemeClr val="bg1"/>
              </a:solidFill>
            </a:endParaRPr>
          </a:p>
          <a:p>
            <a:pPr marL="0" indent="0">
              <a:buNone/>
            </a:pPr>
            <a:r>
              <a:rPr lang="ja-JP" altLang="en-US" sz="5400">
                <a:solidFill>
                  <a:schemeClr val="bg1"/>
                </a:solidFill>
              </a:rPr>
              <a:t>例</a:t>
            </a:r>
            <a:r>
              <a:rPr lang="en-US" altLang="ja-JP" sz="5400" dirty="0">
                <a:solidFill>
                  <a:schemeClr val="bg1"/>
                </a:solidFill>
              </a:rPr>
              <a:t>)</a:t>
            </a:r>
          </a:p>
          <a:p>
            <a:pPr marL="0" indent="0">
              <a:buNone/>
            </a:pPr>
            <a:r>
              <a:rPr lang="en-US" altLang="ja-JP" sz="5400" dirty="0">
                <a:solidFill>
                  <a:schemeClr val="bg1"/>
                </a:solidFill>
              </a:rPr>
              <a:t>cd Documents/git</a:t>
            </a:r>
          </a:p>
        </p:txBody>
      </p:sp>
    </p:spTree>
    <p:extLst>
      <p:ext uri="{BB962C8B-B14F-4D97-AF65-F5344CB8AC3E}">
        <p14:creationId xmlns:p14="http://schemas.microsoft.com/office/powerpoint/2010/main" val="1872749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en-US" altLang="ja-JP" dirty="0">
                <a:solidFill>
                  <a:schemeClr val="bg1"/>
                </a:solidFill>
              </a:rPr>
              <a:t>git clone </a:t>
            </a:r>
            <a:r>
              <a:rPr kumimoji="1" lang="ja-JP" altLang="en-US">
                <a:solidFill>
                  <a:schemeClr val="bg1"/>
                </a:solidFill>
              </a:rPr>
              <a:t>してみよう</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ja-JP" altLang="en-US" sz="5400">
                <a:solidFill>
                  <a:schemeClr val="bg1"/>
                </a:solidFill>
              </a:rPr>
              <a:t>以下のコマンドを実行</a:t>
            </a:r>
            <a:endParaRPr lang="en-US" altLang="ja-JP" sz="5400" dirty="0">
              <a:solidFill>
                <a:schemeClr val="bg1"/>
              </a:solidFill>
            </a:endParaRPr>
          </a:p>
          <a:p>
            <a:pPr marL="0" indent="0">
              <a:buNone/>
            </a:pPr>
            <a:endParaRPr lang="en-US" altLang="ja-JP" sz="5400" dirty="0">
              <a:solidFill>
                <a:schemeClr val="bg1"/>
              </a:solidFill>
            </a:endParaRPr>
          </a:p>
          <a:p>
            <a:pPr marL="0" indent="0">
              <a:buNone/>
            </a:pPr>
            <a:r>
              <a:rPr lang="en-US" altLang="ja-JP" sz="5400" b="1" dirty="0">
                <a:solidFill>
                  <a:schemeClr val="bg1"/>
                </a:solidFill>
              </a:rPr>
              <a:t>git clone </a:t>
            </a:r>
            <a:r>
              <a:rPr lang="ja-JP" altLang="en-US" sz="5400" b="1">
                <a:solidFill>
                  <a:schemeClr val="bg1"/>
                </a:solidFill>
              </a:rPr>
              <a:t>クリップボードからコピー</a:t>
            </a:r>
            <a:endParaRPr kumimoji="1" lang="en-US" altLang="ja-JP" sz="5400" b="1" dirty="0">
              <a:solidFill>
                <a:schemeClr val="bg1"/>
              </a:solidFill>
            </a:endParaRPr>
          </a:p>
        </p:txBody>
      </p:sp>
    </p:spTree>
    <p:extLst>
      <p:ext uri="{BB962C8B-B14F-4D97-AF65-F5344CB8AC3E}">
        <p14:creationId xmlns:p14="http://schemas.microsoft.com/office/powerpoint/2010/main" val="587737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en-US" altLang="ja-JP" dirty="0">
                <a:solidFill>
                  <a:schemeClr val="bg1"/>
                </a:solidFill>
              </a:rPr>
              <a:t>git clone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70000" lnSpcReduction="20000"/>
          </a:bodyPr>
          <a:lstStyle/>
          <a:p>
            <a:pPr marL="0" indent="0">
              <a:buNone/>
            </a:pPr>
            <a:r>
              <a:rPr kumimoji="1" lang="ja-JP" altLang="en-US" sz="5400">
                <a:solidFill>
                  <a:schemeClr val="bg1"/>
                </a:solidFill>
              </a:rPr>
              <a:t>今回の場合こんな感じになる</a:t>
            </a:r>
            <a:endParaRPr kumimoji="1" lang="en-US" altLang="ja-JP" sz="5400" dirty="0">
              <a:solidFill>
                <a:schemeClr val="bg1"/>
              </a:solidFill>
            </a:endParaRPr>
          </a:p>
          <a:p>
            <a:pPr marL="0" indent="0">
              <a:buNone/>
            </a:pPr>
            <a:endParaRPr kumimoji="1" lang="en-US" altLang="ja-JP" sz="5400" dirty="0">
              <a:solidFill>
                <a:schemeClr val="bg1"/>
              </a:solidFill>
            </a:endParaRPr>
          </a:p>
          <a:p>
            <a:pPr marL="0" indent="0">
              <a:buNone/>
            </a:pPr>
            <a:r>
              <a:rPr lang="en-US" altLang="ja-JP" sz="5400" dirty="0">
                <a:solidFill>
                  <a:schemeClr val="bg1"/>
                </a:solidFill>
              </a:rPr>
              <a:t>Documents</a:t>
            </a:r>
          </a:p>
          <a:p>
            <a:pPr marL="0" indent="0">
              <a:buNone/>
            </a:pPr>
            <a:r>
              <a:rPr lang="en-US" altLang="ja-JP" sz="5400" dirty="0">
                <a:solidFill>
                  <a:schemeClr val="bg1"/>
                </a:solidFill>
              </a:rPr>
              <a:t>|- git</a:t>
            </a:r>
          </a:p>
          <a:p>
            <a:pPr marL="0" indent="0">
              <a:buNone/>
            </a:pPr>
            <a:r>
              <a:rPr lang="en-US" altLang="ja-JP" sz="5400" dirty="0">
                <a:solidFill>
                  <a:schemeClr val="bg1"/>
                </a:solidFill>
              </a:rPr>
              <a:t>|  |-</a:t>
            </a:r>
            <a:r>
              <a:rPr lang="en-US" altLang="ja-JP" sz="5400" dirty="0" err="1">
                <a:solidFill>
                  <a:schemeClr val="bg1"/>
                </a:solidFill>
              </a:rPr>
              <a:t>git_test</a:t>
            </a:r>
            <a:endParaRPr lang="en-US" altLang="ja-JP" sz="5400" dirty="0">
              <a:solidFill>
                <a:schemeClr val="bg1"/>
              </a:solidFill>
            </a:endParaRPr>
          </a:p>
          <a:p>
            <a:pPr marL="0" indent="0">
              <a:buNone/>
            </a:pPr>
            <a:r>
              <a:rPr lang="en-US" altLang="ja-JP" sz="5400" dirty="0">
                <a:solidFill>
                  <a:schemeClr val="bg1"/>
                </a:solidFill>
              </a:rPr>
              <a:t>|       |-</a:t>
            </a:r>
            <a:r>
              <a:rPr lang="en-US" altLang="ja-JP" sz="5400" dirty="0" err="1">
                <a:solidFill>
                  <a:schemeClr val="bg1"/>
                </a:solidFill>
              </a:rPr>
              <a:t>git_test</a:t>
            </a:r>
            <a:r>
              <a:rPr lang="ja-JP" altLang="en-US" sz="5400">
                <a:solidFill>
                  <a:schemeClr val="bg1"/>
                </a:solidFill>
              </a:rPr>
              <a:t>の中身</a:t>
            </a:r>
            <a:endParaRPr lang="en-US" altLang="ja-JP" sz="5400" dirty="0">
              <a:solidFill>
                <a:schemeClr val="bg1"/>
              </a:solidFill>
            </a:endParaRPr>
          </a:p>
        </p:txBody>
      </p:sp>
    </p:spTree>
    <p:extLst>
      <p:ext uri="{BB962C8B-B14F-4D97-AF65-F5344CB8AC3E}">
        <p14:creationId xmlns:p14="http://schemas.microsoft.com/office/powerpoint/2010/main" val="2009955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strike="sngStrike" dirty="0">
                <a:solidFill>
                  <a:schemeClr val="bg1"/>
                </a:solidFill>
              </a:rPr>
              <a:t>git clone</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dirty="0">
                <a:solidFill>
                  <a:schemeClr val="bg1"/>
                </a:solidFill>
              </a:rPr>
              <a:t>git status</a:t>
            </a:r>
            <a:r>
              <a:rPr lang="ja-JP" altLang="en-US" sz="2800">
                <a:solidFill>
                  <a:schemeClr val="bg1"/>
                </a:solidFill>
              </a:rPr>
              <a:t> を使ってみよう</a:t>
            </a:r>
            <a:endParaRPr lang="en-US" altLang="ja-JP" sz="2800" dirty="0">
              <a:solidFill>
                <a:schemeClr val="bg1"/>
              </a:solidFill>
            </a:endParaRPr>
          </a:p>
          <a:p>
            <a:r>
              <a:rPr lang="en-US" altLang="ja-JP" sz="2800" dirty="0">
                <a:solidFill>
                  <a:schemeClr val="bg1"/>
                </a:solidFill>
              </a:rPr>
              <a:t>git branch </a:t>
            </a:r>
            <a:r>
              <a:rPr lang="ja-JP" altLang="en-US" sz="2800">
                <a:solidFill>
                  <a:schemeClr val="bg1"/>
                </a:solidFill>
              </a:rPr>
              <a:t>してみよう</a:t>
            </a:r>
            <a:endParaRPr lang="en-US" altLang="ja-JP" sz="2800" dirty="0">
              <a:solidFill>
                <a:schemeClr val="bg1"/>
              </a:solidFill>
            </a:endParaRPr>
          </a:p>
          <a:p>
            <a:r>
              <a:rPr lang="ja-JP" altLang="en-US" sz="2800">
                <a:solidFill>
                  <a:schemeClr val="bg1"/>
                </a:solidFill>
              </a:rPr>
              <a:t>変更を加えてみよう</a:t>
            </a:r>
            <a:endParaRPr lang="en-US" altLang="ja-JP" sz="2800" dirty="0">
              <a:solidFill>
                <a:schemeClr val="bg1"/>
              </a:solidFill>
            </a:endParaRPr>
          </a:p>
          <a:p>
            <a:r>
              <a:rPr lang="en-US" altLang="ja-JP" sz="2800" dirty="0">
                <a:solidFill>
                  <a:schemeClr val="bg1"/>
                </a:solidFill>
              </a:rPr>
              <a:t>git add </a:t>
            </a:r>
            <a:r>
              <a:rPr lang="ja-JP" altLang="en-US" sz="2800">
                <a:solidFill>
                  <a:schemeClr val="bg1"/>
                </a:solidFill>
              </a:rPr>
              <a:t>してみよう</a:t>
            </a:r>
            <a:endParaRPr lang="en-US" altLang="ja-JP" sz="2800"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dirty="0">
                <a:solidFill>
                  <a:schemeClr val="bg1"/>
                </a:solidFill>
              </a:rPr>
              <a:t>git commit </a:t>
            </a:r>
            <a:r>
              <a:rPr lang="ja-JP" altLang="en-US" sz="2800">
                <a:solidFill>
                  <a:schemeClr val="bg1"/>
                </a:solidFill>
              </a:rPr>
              <a:t>してみよう</a:t>
            </a:r>
            <a:endParaRPr lang="en-US" altLang="ja-JP" sz="2800" dirty="0">
              <a:solidFill>
                <a:schemeClr val="bg1"/>
              </a:solidFill>
            </a:endParaRPr>
          </a:p>
          <a:p>
            <a:r>
              <a:rPr lang="en-US" altLang="ja-JP" sz="2800" dirty="0">
                <a:solidFill>
                  <a:schemeClr val="bg1"/>
                </a:solidFill>
              </a:rPr>
              <a:t>git push</a:t>
            </a:r>
            <a:r>
              <a:rPr lang="ja-JP" altLang="en-US" sz="2800">
                <a:solidFill>
                  <a:schemeClr val="bg1"/>
                </a:solidFill>
              </a:rPr>
              <a:t> してみよう</a:t>
            </a:r>
            <a:endParaRPr lang="en-US" altLang="ja-JP" sz="2800" dirty="0">
              <a:solidFill>
                <a:schemeClr val="bg1"/>
              </a:solidFill>
            </a:endParaRPr>
          </a:p>
          <a:p>
            <a:r>
              <a:rPr lang="en-US" altLang="ja-JP" sz="2800" dirty="0">
                <a:solidFill>
                  <a:schemeClr val="bg1"/>
                </a:solidFill>
              </a:rPr>
              <a:t>git pull</a:t>
            </a:r>
            <a:r>
              <a:rPr lang="ja-JP" altLang="en-US" sz="2800">
                <a:solidFill>
                  <a:schemeClr val="bg1"/>
                </a:solidFill>
              </a:rPr>
              <a:t> してみよう</a:t>
            </a:r>
            <a:endParaRPr kumimoji="1" lang="en-US" altLang="ja-JP" sz="2800" dirty="0">
              <a:solidFill>
                <a:schemeClr val="bg1"/>
              </a:solidFill>
            </a:endParaRPr>
          </a:p>
          <a:p>
            <a:r>
              <a:rPr kumimoji="1" lang="en-US" altLang="ja-JP" sz="2800" dirty="0">
                <a:solidFill>
                  <a:schemeClr val="bg1"/>
                </a:solidFill>
              </a:rPr>
              <a:t>pull request </a:t>
            </a:r>
            <a:r>
              <a:rPr kumimoji="1" lang="ja-JP" altLang="en-US" sz="2800">
                <a:solidFill>
                  <a:schemeClr val="bg1"/>
                </a:solidFill>
              </a:rPr>
              <a:t>を建ててみる</a:t>
            </a:r>
            <a:endParaRPr kumimoji="1" lang="en-US" altLang="ja-JP" sz="2800" dirty="0">
              <a:solidFill>
                <a:schemeClr val="bg1"/>
              </a:solidFill>
            </a:endParaRPr>
          </a:p>
          <a:p>
            <a:r>
              <a:rPr lang="en-US" altLang="ja-JP" sz="2800" dirty="0">
                <a:solidFill>
                  <a:schemeClr val="bg1"/>
                </a:solidFill>
              </a:rPr>
              <a:t>pull request</a:t>
            </a:r>
            <a:r>
              <a:rPr lang="ja-JP" altLang="en-US" sz="2800">
                <a:solidFill>
                  <a:schemeClr val="bg1"/>
                </a:solidFill>
              </a:rPr>
              <a:t>に対して</a:t>
            </a:r>
            <a:r>
              <a:rPr lang="en-US" altLang="ja-JP" sz="2800" dirty="0">
                <a:solidFill>
                  <a:schemeClr val="bg1"/>
                </a:solidFill>
              </a:rPr>
              <a:t>review</a:t>
            </a:r>
            <a:r>
              <a:rPr lang="ja-JP" altLang="en-US" sz="2800">
                <a:solidFill>
                  <a:schemeClr val="bg1"/>
                </a:solidFill>
              </a:rPr>
              <a:t>してみる</a:t>
            </a:r>
            <a:endParaRPr lang="en-US" altLang="ja-JP" sz="2800"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1880536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status</a:t>
            </a:r>
            <a:r>
              <a:rPr lang="ja-JP" altLang="en-US">
                <a:solidFill>
                  <a:schemeClr val="bg1"/>
                </a:solidFill>
              </a:rPr>
              <a:t> を使ってみよう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kumimoji="1" lang="ja-JP" altLang="en-US" sz="3600">
                <a:solidFill>
                  <a:schemeClr val="bg1"/>
                </a:solidFill>
              </a:rPr>
              <a:t>コマンドプロンプト</a:t>
            </a:r>
            <a:r>
              <a:rPr kumimoji="1" lang="en-US" altLang="ja-JP" sz="3600" dirty="0">
                <a:solidFill>
                  <a:schemeClr val="bg1"/>
                </a:solidFill>
              </a:rPr>
              <a:t>/</a:t>
            </a:r>
            <a:r>
              <a:rPr kumimoji="1" lang="ja-JP" altLang="en-US" sz="3600">
                <a:solidFill>
                  <a:schemeClr val="bg1"/>
                </a:solidFill>
              </a:rPr>
              <a:t>ターミナルを開こう</a:t>
            </a:r>
            <a:endParaRPr kumimoji="1" lang="en-US" altLang="ja-JP" sz="3600" dirty="0">
              <a:solidFill>
                <a:schemeClr val="bg1"/>
              </a:solidFill>
            </a:endParaRPr>
          </a:p>
          <a:p>
            <a:pPr marL="0" indent="0">
              <a:buNone/>
            </a:pPr>
            <a:r>
              <a:rPr lang="ja-JP" altLang="en-US" sz="3600">
                <a:solidFill>
                  <a:schemeClr val="bg1"/>
                </a:solidFill>
              </a:rPr>
              <a:t>↓</a:t>
            </a:r>
            <a:endParaRPr lang="en-US" altLang="ja-JP" sz="3600" dirty="0">
              <a:solidFill>
                <a:schemeClr val="bg1"/>
              </a:solidFill>
            </a:endParaRPr>
          </a:p>
          <a:p>
            <a:pPr marL="0" indent="0">
              <a:buNone/>
            </a:pPr>
            <a:r>
              <a:rPr lang="en-US" altLang="ja-JP" sz="3600" dirty="0">
                <a:solidFill>
                  <a:schemeClr val="bg1"/>
                </a:solidFill>
              </a:rPr>
              <a:t>clone</a:t>
            </a:r>
            <a:r>
              <a:rPr lang="ja-JP" altLang="en-US" sz="3600">
                <a:solidFill>
                  <a:schemeClr val="bg1"/>
                </a:solidFill>
              </a:rPr>
              <a:t>したディレクトリまで移動しよう</a:t>
            </a:r>
            <a:endParaRPr lang="en-US" altLang="ja-JP" sz="3600" dirty="0">
              <a:solidFill>
                <a:schemeClr val="bg1"/>
              </a:solidFill>
            </a:endParaRPr>
          </a:p>
          <a:p>
            <a:pPr marL="0" indent="0">
              <a:buNone/>
            </a:pPr>
            <a:r>
              <a:rPr kumimoji="1" lang="ja-JP" altLang="en-US" sz="3600">
                <a:solidFill>
                  <a:schemeClr val="bg1"/>
                </a:solidFill>
              </a:rPr>
              <a:t>↓</a:t>
            </a:r>
            <a:endParaRPr kumimoji="1" lang="en-US" altLang="ja-JP" sz="3600" dirty="0">
              <a:solidFill>
                <a:schemeClr val="bg1"/>
              </a:solidFill>
            </a:endParaRPr>
          </a:p>
          <a:p>
            <a:pPr marL="0" indent="0">
              <a:buNone/>
            </a:pPr>
            <a:r>
              <a:rPr lang="ja-JP" altLang="en-US" sz="3600">
                <a:solidFill>
                  <a:schemeClr val="bg1"/>
                </a:solidFill>
              </a:rPr>
              <a:t>移動したら以下のコマンドを実行してみよう</a:t>
            </a:r>
            <a:endParaRPr kumimoji="1" lang="ja-JP" altLang="en-US" sz="3600">
              <a:solidFill>
                <a:schemeClr val="bg1"/>
              </a:solidFill>
            </a:endParaRPr>
          </a:p>
        </p:txBody>
      </p:sp>
    </p:spTree>
    <p:extLst>
      <p:ext uri="{BB962C8B-B14F-4D97-AF65-F5344CB8AC3E}">
        <p14:creationId xmlns:p14="http://schemas.microsoft.com/office/powerpoint/2010/main" val="4001676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status</a:t>
            </a:r>
            <a:r>
              <a:rPr lang="ja-JP" altLang="en-US">
                <a:solidFill>
                  <a:schemeClr val="bg1"/>
                </a:solidFill>
              </a:rPr>
              <a:t> を使ってみよう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fontScale="92500"/>
          </a:bodyPr>
          <a:lstStyle/>
          <a:p>
            <a:pPr marL="0" indent="0">
              <a:buNone/>
            </a:pPr>
            <a:r>
              <a:rPr kumimoji="1" lang="en-US" altLang="ja-JP" sz="16600" dirty="0">
                <a:solidFill>
                  <a:schemeClr val="bg1"/>
                </a:solidFill>
              </a:rPr>
              <a:t>git status</a:t>
            </a:r>
            <a:endParaRPr kumimoji="1" lang="ja-JP" altLang="en-US" sz="16600">
              <a:solidFill>
                <a:schemeClr val="bg1"/>
              </a:solidFill>
            </a:endParaRPr>
          </a:p>
        </p:txBody>
      </p:sp>
    </p:spTree>
    <p:extLst>
      <p:ext uri="{BB962C8B-B14F-4D97-AF65-F5344CB8AC3E}">
        <p14:creationId xmlns:p14="http://schemas.microsoft.com/office/powerpoint/2010/main" val="2062398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status</a:t>
            </a:r>
            <a:r>
              <a:rPr lang="ja-JP" altLang="en-US">
                <a:solidFill>
                  <a:schemeClr val="bg1"/>
                </a:solidFill>
              </a:rPr>
              <a:t> を使ってみよう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4000">
                <a:solidFill>
                  <a:schemeClr val="bg1"/>
                </a:solidFill>
              </a:rPr>
              <a:t>このコマンドを実行することで</a:t>
            </a:r>
            <a:endParaRPr lang="en-US" altLang="ja-JP" sz="4000" dirty="0">
              <a:solidFill>
                <a:schemeClr val="bg1"/>
              </a:solidFill>
            </a:endParaRPr>
          </a:p>
          <a:p>
            <a:pPr marL="0" indent="0">
              <a:buNone/>
            </a:pPr>
            <a:r>
              <a:rPr lang="ja-JP" altLang="en-US" sz="4000">
                <a:solidFill>
                  <a:schemeClr val="bg1"/>
                </a:solidFill>
              </a:rPr>
              <a:t>どのブランチにいるのか</a:t>
            </a:r>
            <a:r>
              <a:rPr lang="en-US" altLang="ja-JP" sz="4000" dirty="0">
                <a:solidFill>
                  <a:schemeClr val="bg1"/>
                </a:solidFill>
              </a:rPr>
              <a:t>/</a:t>
            </a:r>
            <a:r>
              <a:rPr lang="ja-JP" altLang="en-US" sz="4000">
                <a:solidFill>
                  <a:schemeClr val="bg1"/>
                </a:solidFill>
              </a:rPr>
              <a:t>変更があったのか</a:t>
            </a:r>
            <a:endParaRPr lang="en-US" altLang="ja-JP" sz="4000" dirty="0">
              <a:solidFill>
                <a:schemeClr val="bg1"/>
              </a:solidFill>
            </a:endParaRPr>
          </a:p>
          <a:p>
            <a:pPr marL="0" indent="0">
              <a:buNone/>
            </a:pPr>
            <a:r>
              <a:rPr kumimoji="1" lang="ja-JP" altLang="en-US" sz="4000">
                <a:solidFill>
                  <a:schemeClr val="bg1"/>
                </a:solidFill>
              </a:rPr>
              <a:t>を知ることができるよ</a:t>
            </a:r>
            <a:endParaRPr kumimoji="1" lang="en-US" altLang="ja-JP" sz="4000" dirty="0">
              <a:solidFill>
                <a:schemeClr val="bg1"/>
              </a:solidFill>
            </a:endParaRPr>
          </a:p>
        </p:txBody>
      </p:sp>
    </p:spTree>
    <p:extLst>
      <p:ext uri="{BB962C8B-B14F-4D97-AF65-F5344CB8AC3E}">
        <p14:creationId xmlns:p14="http://schemas.microsoft.com/office/powerpoint/2010/main" val="2972130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strike="sngStrike" dirty="0">
                <a:solidFill>
                  <a:schemeClr val="bg1"/>
                </a:solidFill>
              </a:rPr>
              <a:t>git clone</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status</a:t>
            </a:r>
            <a:r>
              <a:rPr lang="ja-JP" altLang="en-US" sz="2800" strike="sngStrike">
                <a:solidFill>
                  <a:schemeClr val="bg1"/>
                </a:solidFill>
              </a:rPr>
              <a:t> を使ってみよう</a:t>
            </a:r>
            <a:endParaRPr lang="en-US" altLang="ja-JP" sz="2800" strike="sngStrike" dirty="0">
              <a:solidFill>
                <a:schemeClr val="bg1"/>
              </a:solidFill>
            </a:endParaRPr>
          </a:p>
          <a:p>
            <a:r>
              <a:rPr lang="en-US" altLang="ja-JP" sz="2800" dirty="0">
                <a:solidFill>
                  <a:schemeClr val="bg1"/>
                </a:solidFill>
              </a:rPr>
              <a:t>git branch </a:t>
            </a:r>
            <a:r>
              <a:rPr lang="ja-JP" altLang="en-US" sz="2800">
                <a:solidFill>
                  <a:schemeClr val="bg1"/>
                </a:solidFill>
              </a:rPr>
              <a:t>してみよう</a:t>
            </a:r>
            <a:endParaRPr lang="en-US" altLang="ja-JP" sz="2800" dirty="0">
              <a:solidFill>
                <a:schemeClr val="bg1"/>
              </a:solidFill>
            </a:endParaRPr>
          </a:p>
          <a:p>
            <a:r>
              <a:rPr lang="ja-JP" altLang="en-US" sz="2800">
                <a:solidFill>
                  <a:schemeClr val="bg1"/>
                </a:solidFill>
              </a:rPr>
              <a:t>変更を加えてみよう</a:t>
            </a:r>
            <a:endParaRPr lang="en-US" altLang="ja-JP" sz="2800" dirty="0">
              <a:solidFill>
                <a:schemeClr val="bg1"/>
              </a:solidFill>
            </a:endParaRPr>
          </a:p>
          <a:p>
            <a:r>
              <a:rPr lang="en-US" altLang="ja-JP" sz="2800" dirty="0">
                <a:solidFill>
                  <a:schemeClr val="bg1"/>
                </a:solidFill>
              </a:rPr>
              <a:t>git add </a:t>
            </a:r>
            <a:r>
              <a:rPr lang="ja-JP" altLang="en-US" sz="2800">
                <a:solidFill>
                  <a:schemeClr val="bg1"/>
                </a:solidFill>
              </a:rPr>
              <a:t>してみよう</a:t>
            </a:r>
            <a:endParaRPr lang="en-US" altLang="ja-JP" sz="2800"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dirty="0">
                <a:solidFill>
                  <a:schemeClr val="bg1"/>
                </a:solidFill>
              </a:rPr>
              <a:t>git commit </a:t>
            </a:r>
            <a:r>
              <a:rPr lang="ja-JP" altLang="en-US" sz="2800">
                <a:solidFill>
                  <a:schemeClr val="bg1"/>
                </a:solidFill>
              </a:rPr>
              <a:t>してみよう</a:t>
            </a:r>
            <a:endParaRPr lang="en-US" altLang="ja-JP" sz="2800" dirty="0">
              <a:solidFill>
                <a:schemeClr val="bg1"/>
              </a:solidFill>
            </a:endParaRPr>
          </a:p>
          <a:p>
            <a:r>
              <a:rPr lang="en-US" altLang="ja-JP" sz="2800" dirty="0">
                <a:solidFill>
                  <a:schemeClr val="bg1"/>
                </a:solidFill>
              </a:rPr>
              <a:t>git push</a:t>
            </a:r>
            <a:r>
              <a:rPr lang="ja-JP" altLang="en-US" sz="2800">
                <a:solidFill>
                  <a:schemeClr val="bg1"/>
                </a:solidFill>
              </a:rPr>
              <a:t> してみよう</a:t>
            </a:r>
            <a:endParaRPr lang="en-US" altLang="ja-JP" sz="2800" dirty="0">
              <a:solidFill>
                <a:schemeClr val="bg1"/>
              </a:solidFill>
            </a:endParaRPr>
          </a:p>
          <a:p>
            <a:r>
              <a:rPr lang="en-US" altLang="ja-JP" sz="2800" dirty="0">
                <a:solidFill>
                  <a:schemeClr val="bg1"/>
                </a:solidFill>
              </a:rPr>
              <a:t>git pull</a:t>
            </a:r>
            <a:r>
              <a:rPr lang="ja-JP" altLang="en-US" sz="2800">
                <a:solidFill>
                  <a:schemeClr val="bg1"/>
                </a:solidFill>
              </a:rPr>
              <a:t> してみよう</a:t>
            </a:r>
            <a:endParaRPr kumimoji="1" lang="en-US" altLang="ja-JP" sz="2800" dirty="0">
              <a:solidFill>
                <a:schemeClr val="bg1"/>
              </a:solidFill>
            </a:endParaRPr>
          </a:p>
          <a:p>
            <a:r>
              <a:rPr kumimoji="1" lang="en-US" altLang="ja-JP" sz="2800" dirty="0">
                <a:solidFill>
                  <a:schemeClr val="bg1"/>
                </a:solidFill>
              </a:rPr>
              <a:t>pull request </a:t>
            </a:r>
            <a:r>
              <a:rPr kumimoji="1" lang="ja-JP" altLang="en-US" sz="2800">
                <a:solidFill>
                  <a:schemeClr val="bg1"/>
                </a:solidFill>
              </a:rPr>
              <a:t>を建ててみる</a:t>
            </a:r>
            <a:endParaRPr kumimoji="1" lang="en-US" altLang="ja-JP" sz="2800" dirty="0">
              <a:solidFill>
                <a:schemeClr val="bg1"/>
              </a:solidFill>
            </a:endParaRPr>
          </a:p>
          <a:p>
            <a:r>
              <a:rPr lang="en-US" altLang="ja-JP" sz="2800" dirty="0">
                <a:solidFill>
                  <a:schemeClr val="bg1"/>
                </a:solidFill>
              </a:rPr>
              <a:t>pull request</a:t>
            </a:r>
            <a:r>
              <a:rPr lang="ja-JP" altLang="en-US" sz="2800">
                <a:solidFill>
                  <a:schemeClr val="bg1"/>
                </a:solidFill>
              </a:rPr>
              <a:t>に対して</a:t>
            </a:r>
            <a:r>
              <a:rPr lang="en-US" altLang="ja-JP" sz="2800" dirty="0">
                <a:solidFill>
                  <a:schemeClr val="bg1"/>
                </a:solidFill>
              </a:rPr>
              <a:t>review</a:t>
            </a:r>
            <a:r>
              <a:rPr lang="ja-JP" altLang="en-US" sz="2800">
                <a:solidFill>
                  <a:schemeClr val="bg1"/>
                </a:solidFill>
              </a:rPr>
              <a:t>してみる</a:t>
            </a:r>
            <a:endParaRPr lang="en-US" altLang="ja-JP" sz="2800"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2002155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アジェンダ</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fontScale="92500" lnSpcReduction="10000"/>
          </a:bodyPr>
          <a:lstStyle/>
          <a:p>
            <a:r>
              <a:rPr kumimoji="1" lang="ja-JP" altLang="en-US" sz="3600">
                <a:solidFill>
                  <a:schemeClr val="bg1"/>
                </a:solidFill>
              </a:rPr>
              <a:t>はじめに</a:t>
            </a:r>
            <a:endParaRPr lang="en-US" altLang="ja-JP" sz="3600" dirty="0">
              <a:solidFill>
                <a:schemeClr val="bg1"/>
              </a:solidFill>
            </a:endParaRPr>
          </a:p>
          <a:p>
            <a:r>
              <a:rPr kumimoji="1" lang="ja-JP" altLang="en-US" sz="3600" b="1" u="sng">
                <a:solidFill>
                  <a:schemeClr val="bg1"/>
                </a:solidFill>
              </a:rPr>
              <a:t>概要</a:t>
            </a:r>
            <a:endParaRPr kumimoji="1" lang="en-US" altLang="ja-JP" sz="3600" b="1" u="sng" dirty="0">
              <a:solidFill>
                <a:schemeClr val="bg1"/>
              </a:solidFill>
            </a:endParaRPr>
          </a:p>
          <a:p>
            <a:r>
              <a:rPr lang="ja-JP" altLang="en-US" sz="3600">
                <a:solidFill>
                  <a:schemeClr val="bg1"/>
                </a:solidFill>
              </a:rPr>
              <a:t>導入</a:t>
            </a:r>
            <a:endParaRPr lang="en-US" altLang="ja-JP" sz="3600" dirty="0">
              <a:solidFill>
                <a:schemeClr val="bg1"/>
              </a:solidFill>
            </a:endParaRPr>
          </a:p>
          <a:p>
            <a:r>
              <a:rPr kumimoji="1" lang="ja-JP" altLang="en-US" sz="3600">
                <a:solidFill>
                  <a:schemeClr val="bg1"/>
                </a:solidFill>
              </a:rPr>
              <a:t>実践</a:t>
            </a:r>
            <a:endParaRPr kumimoji="1" lang="en-US" altLang="ja-JP" sz="3600" dirty="0">
              <a:solidFill>
                <a:schemeClr val="bg1"/>
              </a:solidFill>
            </a:endParaRPr>
          </a:p>
          <a:p>
            <a:r>
              <a:rPr lang="ja-JP" altLang="en-US" sz="3600">
                <a:solidFill>
                  <a:schemeClr val="bg1"/>
                </a:solidFill>
              </a:rPr>
              <a:t>実践</a:t>
            </a:r>
            <a:r>
              <a:rPr lang="en-US" altLang="ja-JP" sz="3600" dirty="0">
                <a:solidFill>
                  <a:schemeClr val="bg1"/>
                </a:solidFill>
              </a:rPr>
              <a:t>2</a:t>
            </a:r>
          </a:p>
          <a:p>
            <a:r>
              <a:rPr kumimoji="1" lang="ja-JP" altLang="en-US" sz="3600">
                <a:solidFill>
                  <a:schemeClr val="bg1"/>
                </a:solidFill>
              </a:rPr>
              <a:t>実践</a:t>
            </a:r>
            <a:r>
              <a:rPr kumimoji="1" lang="en-US" altLang="ja-JP" sz="3600" dirty="0">
                <a:solidFill>
                  <a:schemeClr val="bg1"/>
                </a:solidFill>
              </a:rPr>
              <a:t>3</a:t>
            </a:r>
          </a:p>
        </p:txBody>
      </p:sp>
    </p:spTree>
    <p:extLst>
      <p:ext uri="{BB962C8B-B14F-4D97-AF65-F5344CB8AC3E}">
        <p14:creationId xmlns:p14="http://schemas.microsoft.com/office/powerpoint/2010/main" val="327779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status</a:t>
            </a:r>
            <a:r>
              <a:rPr lang="ja-JP" altLang="en-US">
                <a:solidFill>
                  <a:schemeClr val="bg1"/>
                </a:solidFill>
              </a:rPr>
              <a:t> を使ってみよう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4000">
                <a:solidFill>
                  <a:schemeClr val="bg1"/>
                </a:solidFill>
              </a:rPr>
              <a:t>ブランチ</a:t>
            </a:r>
            <a:r>
              <a:rPr lang="en-US" altLang="ja-JP" sz="4000" dirty="0">
                <a:solidFill>
                  <a:schemeClr val="bg1"/>
                </a:solidFill>
              </a:rPr>
              <a:t>…</a:t>
            </a:r>
            <a:r>
              <a:rPr lang="ja-JP" altLang="en-US" sz="4000">
                <a:solidFill>
                  <a:schemeClr val="bg1"/>
                </a:solidFill>
              </a:rPr>
              <a:t>とは？</a:t>
            </a:r>
            <a:endParaRPr lang="en-US" altLang="ja-JP" sz="4000" dirty="0">
              <a:solidFill>
                <a:schemeClr val="bg1"/>
              </a:solidFill>
            </a:endParaRPr>
          </a:p>
          <a:p>
            <a:pPr marL="0" indent="0">
              <a:buNone/>
            </a:pPr>
            <a:endParaRPr lang="en-US" altLang="ja-JP" sz="4000" dirty="0">
              <a:solidFill>
                <a:schemeClr val="bg1"/>
              </a:solidFill>
            </a:endParaRPr>
          </a:p>
          <a:p>
            <a:pPr marL="0" indent="0">
              <a:buNone/>
            </a:pPr>
            <a:r>
              <a:rPr lang="ja-JP" altLang="en-US" sz="4000">
                <a:solidFill>
                  <a:schemeClr val="bg1"/>
                </a:solidFill>
              </a:rPr>
              <a:t>枝だよ</a:t>
            </a:r>
            <a:r>
              <a:rPr lang="en-US" altLang="ja-JP" sz="4000" dirty="0">
                <a:solidFill>
                  <a:schemeClr val="bg1"/>
                </a:solidFill>
              </a:rPr>
              <a:t>(</a:t>
            </a:r>
            <a:r>
              <a:rPr lang="ja-JP" altLang="en-US" sz="4000">
                <a:solidFill>
                  <a:schemeClr val="bg1"/>
                </a:solidFill>
              </a:rPr>
              <a:t>雑</a:t>
            </a:r>
            <a:r>
              <a:rPr lang="en-US" altLang="ja-JP" sz="4000" dirty="0">
                <a:solidFill>
                  <a:schemeClr val="bg1"/>
                </a:solidFill>
              </a:rPr>
              <a:t>)</a:t>
            </a:r>
          </a:p>
        </p:txBody>
      </p:sp>
    </p:spTree>
    <p:extLst>
      <p:ext uri="{BB962C8B-B14F-4D97-AF65-F5344CB8AC3E}">
        <p14:creationId xmlns:p14="http://schemas.microsoft.com/office/powerpoint/2010/main" val="2972537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status</a:t>
            </a:r>
            <a:r>
              <a:rPr lang="ja-JP" altLang="en-US">
                <a:solidFill>
                  <a:schemeClr val="bg1"/>
                </a:solidFill>
              </a:rPr>
              <a:t> を使ってみよう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6600">
                <a:solidFill>
                  <a:schemeClr val="bg1"/>
                </a:solidFill>
              </a:rPr>
              <a:t>ホワイトボードで説明するぜ</a:t>
            </a:r>
            <a:endParaRPr lang="en-US" altLang="ja-JP" sz="6600" dirty="0">
              <a:solidFill>
                <a:schemeClr val="bg1"/>
              </a:solidFill>
            </a:endParaRPr>
          </a:p>
        </p:txBody>
      </p:sp>
    </p:spTree>
    <p:extLst>
      <p:ext uri="{BB962C8B-B14F-4D97-AF65-F5344CB8AC3E}">
        <p14:creationId xmlns:p14="http://schemas.microsoft.com/office/powerpoint/2010/main" val="2003800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status</a:t>
            </a:r>
            <a:r>
              <a:rPr lang="ja-JP" altLang="en-US">
                <a:solidFill>
                  <a:schemeClr val="bg1"/>
                </a:solidFill>
              </a:rPr>
              <a:t> を使ってみよう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4000">
                <a:solidFill>
                  <a:schemeClr val="bg1"/>
                </a:solidFill>
              </a:rPr>
              <a:t>ブランチを切るには</a:t>
            </a:r>
            <a:r>
              <a:rPr lang="en-US" altLang="ja-JP" sz="4000" dirty="0">
                <a:solidFill>
                  <a:schemeClr val="bg1"/>
                </a:solidFill>
              </a:rPr>
              <a:t>…</a:t>
            </a:r>
            <a:br>
              <a:rPr lang="en-US" altLang="ja-JP" sz="4000" dirty="0">
                <a:solidFill>
                  <a:schemeClr val="bg1"/>
                </a:solidFill>
              </a:rPr>
            </a:br>
            <a:r>
              <a:rPr lang="ja-JP" altLang="en-US" sz="4000">
                <a:solidFill>
                  <a:schemeClr val="bg1"/>
                </a:solidFill>
              </a:rPr>
              <a:t>以下のコマンドをリポジトリのあるディレクトリで実行するよ</a:t>
            </a:r>
            <a:endParaRPr lang="en-US" altLang="ja-JP" sz="4000" dirty="0">
              <a:solidFill>
                <a:schemeClr val="bg1"/>
              </a:solidFill>
            </a:endParaRPr>
          </a:p>
          <a:p>
            <a:pPr marL="0" indent="0">
              <a:buNone/>
            </a:pPr>
            <a:endParaRPr lang="en-US" altLang="ja-JP" sz="4000" dirty="0">
              <a:solidFill>
                <a:schemeClr val="bg1"/>
              </a:solidFill>
            </a:endParaRPr>
          </a:p>
          <a:p>
            <a:pPr marL="0" indent="0">
              <a:buNone/>
            </a:pPr>
            <a:r>
              <a:rPr lang="en-US" altLang="ja-JP" sz="4000" dirty="0">
                <a:solidFill>
                  <a:schemeClr val="bg1"/>
                </a:solidFill>
              </a:rPr>
              <a:t>git branch </a:t>
            </a:r>
            <a:r>
              <a:rPr lang="ja-JP" altLang="en-US" sz="4000">
                <a:solidFill>
                  <a:schemeClr val="bg1"/>
                </a:solidFill>
              </a:rPr>
              <a:t>任意のブランチ名</a:t>
            </a:r>
            <a:endParaRPr lang="en-US" altLang="ja-JP" sz="4000" dirty="0">
              <a:solidFill>
                <a:schemeClr val="bg1"/>
              </a:solidFill>
            </a:endParaRPr>
          </a:p>
        </p:txBody>
      </p:sp>
    </p:spTree>
    <p:extLst>
      <p:ext uri="{BB962C8B-B14F-4D97-AF65-F5344CB8AC3E}">
        <p14:creationId xmlns:p14="http://schemas.microsoft.com/office/powerpoint/2010/main" val="34760123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status</a:t>
            </a:r>
            <a:r>
              <a:rPr lang="ja-JP" altLang="en-US">
                <a:solidFill>
                  <a:schemeClr val="bg1"/>
                </a:solidFill>
              </a:rPr>
              <a:t> を使ってみよう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4000">
                <a:solidFill>
                  <a:schemeClr val="bg1"/>
                </a:solidFill>
              </a:rPr>
              <a:t>ブランチ名は命名規則があったりするので</a:t>
            </a:r>
            <a:endParaRPr lang="en-US" altLang="ja-JP" sz="4000" dirty="0">
              <a:solidFill>
                <a:schemeClr val="bg1"/>
              </a:solidFill>
            </a:endParaRPr>
          </a:p>
          <a:p>
            <a:pPr marL="0" indent="0">
              <a:buNone/>
            </a:pPr>
            <a:r>
              <a:rPr lang="en-US" altLang="ja-JP" sz="4000" dirty="0">
                <a:solidFill>
                  <a:schemeClr val="bg1"/>
                </a:solidFill>
              </a:rPr>
              <a:t>PL</a:t>
            </a:r>
            <a:r>
              <a:rPr lang="ja-JP" altLang="en-US" sz="4000">
                <a:solidFill>
                  <a:schemeClr val="bg1"/>
                </a:solidFill>
              </a:rPr>
              <a:t>や</a:t>
            </a:r>
            <a:r>
              <a:rPr lang="en-US" altLang="ja-JP" sz="4000" dirty="0">
                <a:solidFill>
                  <a:schemeClr val="bg1"/>
                </a:solidFill>
              </a:rPr>
              <a:t>PM</a:t>
            </a:r>
            <a:r>
              <a:rPr lang="ja-JP" altLang="en-US" sz="4000">
                <a:solidFill>
                  <a:schemeClr val="bg1"/>
                </a:solidFill>
              </a:rPr>
              <a:t>に相談できるといいね！</a:t>
            </a:r>
            <a:br>
              <a:rPr lang="en-US" altLang="ja-JP" sz="4000" dirty="0">
                <a:solidFill>
                  <a:schemeClr val="bg1"/>
                </a:solidFill>
              </a:rPr>
            </a:br>
            <a:br>
              <a:rPr lang="en-US" altLang="ja-JP" sz="4000" dirty="0">
                <a:solidFill>
                  <a:schemeClr val="bg1"/>
                </a:solidFill>
              </a:rPr>
            </a:br>
            <a:r>
              <a:rPr lang="ja-JP" altLang="en-US" sz="3600">
                <a:solidFill>
                  <a:schemeClr val="bg1"/>
                </a:solidFill>
              </a:rPr>
              <a:t>極論：どんなブランチか分かるなら</a:t>
            </a:r>
            <a:r>
              <a:rPr lang="ja-JP" altLang="en-US" sz="3600" b="1">
                <a:solidFill>
                  <a:schemeClr val="bg1"/>
                </a:solidFill>
              </a:rPr>
              <a:t>なんでも</a:t>
            </a:r>
            <a:r>
              <a:rPr lang="ja-JP" altLang="en-US" sz="3600">
                <a:solidFill>
                  <a:schemeClr val="bg1"/>
                </a:solidFill>
              </a:rPr>
              <a:t>良い</a:t>
            </a:r>
            <a:endParaRPr lang="en-US" altLang="ja-JP" sz="4000" dirty="0">
              <a:solidFill>
                <a:schemeClr val="bg1"/>
              </a:solidFill>
            </a:endParaRPr>
          </a:p>
        </p:txBody>
      </p:sp>
    </p:spTree>
    <p:extLst>
      <p:ext uri="{BB962C8B-B14F-4D97-AF65-F5344CB8AC3E}">
        <p14:creationId xmlns:p14="http://schemas.microsoft.com/office/powerpoint/2010/main" val="2132614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strike="sngStrike" dirty="0">
                <a:solidFill>
                  <a:schemeClr val="bg1"/>
                </a:solidFill>
              </a:rPr>
              <a:t>git clone</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status</a:t>
            </a:r>
            <a:r>
              <a:rPr lang="ja-JP" altLang="en-US" sz="2800" strike="sngStrike">
                <a:solidFill>
                  <a:schemeClr val="bg1"/>
                </a:solidFill>
              </a:rPr>
              <a:t> を使ってみよう</a:t>
            </a:r>
            <a:endParaRPr lang="en-US" altLang="ja-JP" sz="2800" strike="sngStrike" dirty="0">
              <a:solidFill>
                <a:schemeClr val="bg1"/>
              </a:solidFill>
            </a:endParaRPr>
          </a:p>
          <a:p>
            <a:r>
              <a:rPr lang="en-US" altLang="ja-JP" sz="2800" strike="sngStrike" dirty="0">
                <a:solidFill>
                  <a:schemeClr val="bg1"/>
                </a:solidFill>
              </a:rPr>
              <a:t>git branch </a:t>
            </a:r>
            <a:r>
              <a:rPr lang="ja-JP" altLang="en-US" sz="2800" strike="sngStrike">
                <a:solidFill>
                  <a:schemeClr val="bg1"/>
                </a:solidFill>
              </a:rPr>
              <a:t>してみよう</a:t>
            </a:r>
            <a:endParaRPr lang="en-US" altLang="ja-JP" sz="2800" strike="sngStrike" dirty="0">
              <a:solidFill>
                <a:schemeClr val="bg1"/>
              </a:solidFill>
            </a:endParaRPr>
          </a:p>
          <a:p>
            <a:r>
              <a:rPr lang="ja-JP" altLang="en-US" sz="2800">
                <a:solidFill>
                  <a:schemeClr val="bg1"/>
                </a:solidFill>
              </a:rPr>
              <a:t>変更を加えてみよう</a:t>
            </a:r>
            <a:endParaRPr lang="en-US" altLang="ja-JP" sz="2800" dirty="0">
              <a:solidFill>
                <a:schemeClr val="bg1"/>
              </a:solidFill>
            </a:endParaRPr>
          </a:p>
          <a:p>
            <a:r>
              <a:rPr lang="en-US" altLang="ja-JP" sz="2800" dirty="0">
                <a:solidFill>
                  <a:schemeClr val="bg1"/>
                </a:solidFill>
              </a:rPr>
              <a:t>git add </a:t>
            </a:r>
            <a:r>
              <a:rPr lang="ja-JP" altLang="en-US" sz="2800">
                <a:solidFill>
                  <a:schemeClr val="bg1"/>
                </a:solidFill>
              </a:rPr>
              <a:t>してみよう</a:t>
            </a:r>
            <a:endParaRPr lang="en-US" altLang="ja-JP" sz="2800"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dirty="0">
                <a:solidFill>
                  <a:schemeClr val="bg1"/>
                </a:solidFill>
              </a:rPr>
              <a:t>git commit </a:t>
            </a:r>
            <a:r>
              <a:rPr lang="ja-JP" altLang="en-US" sz="2800">
                <a:solidFill>
                  <a:schemeClr val="bg1"/>
                </a:solidFill>
              </a:rPr>
              <a:t>してみよう</a:t>
            </a:r>
            <a:endParaRPr lang="en-US" altLang="ja-JP" sz="2800" dirty="0">
              <a:solidFill>
                <a:schemeClr val="bg1"/>
              </a:solidFill>
            </a:endParaRPr>
          </a:p>
          <a:p>
            <a:r>
              <a:rPr lang="en-US" altLang="ja-JP" sz="2800" dirty="0">
                <a:solidFill>
                  <a:schemeClr val="bg1"/>
                </a:solidFill>
              </a:rPr>
              <a:t>git push</a:t>
            </a:r>
            <a:r>
              <a:rPr lang="ja-JP" altLang="en-US" sz="2800">
                <a:solidFill>
                  <a:schemeClr val="bg1"/>
                </a:solidFill>
              </a:rPr>
              <a:t> してみよう</a:t>
            </a:r>
            <a:endParaRPr lang="en-US" altLang="ja-JP" sz="2800" dirty="0">
              <a:solidFill>
                <a:schemeClr val="bg1"/>
              </a:solidFill>
            </a:endParaRPr>
          </a:p>
          <a:p>
            <a:r>
              <a:rPr lang="en-US" altLang="ja-JP" sz="2800" dirty="0">
                <a:solidFill>
                  <a:schemeClr val="bg1"/>
                </a:solidFill>
              </a:rPr>
              <a:t>git pull</a:t>
            </a:r>
            <a:r>
              <a:rPr lang="ja-JP" altLang="en-US" sz="2800">
                <a:solidFill>
                  <a:schemeClr val="bg1"/>
                </a:solidFill>
              </a:rPr>
              <a:t> してみよう</a:t>
            </a:r>
            <a:endParaRPr kumimoji="1" lang="en-US" altLang="ja-JP" sz="2800" dirty="0">
              <a:solidFill>
                <a:schemeClr val="bg1"/>
              </a:solidFill>
            </a:endParaRPr>
          </a:p>
          <a:p>
            <a:r>
              <a:rPr kumimoji="1" lang="en-US" altLang="ja-JP" sz="2800" dirty="0">
                <a:solidFill>
                  <a:schemeClr val="bg1"/>
                </a:solidFill>
              </a:rPr>
              <a:t>pull request </a:t>
            </a:r>
            <a:r>
              <a:rPr kumimoji="1" lang="ja-JP" altLang="en-US" sz="2800">
                <a:solidFill>
                  <a:schemeClr val="bg1"/>
                </a:solidFill>
              </a:rPr>
              <a:t>を建ててみる</a:t>
            </a:r>
            <a:endParaRPr kumimoji="1" lang="en-US" altLang="ja-JP" sz="2800" dirty="0">
              <a:solidFill>
                <a:schemeClr val="bg1"/>
              </a:solidFill>
            </a:endParaRPr>
          </a:p>
          <a:p>
            <a:r>
              <a:rPr lang="en-US" altLang="ja-JP" sz="2800" dirty="0">
                <a:solidFill>
                  <a:schemeClr val="bg1"/>
                </a:solidFill>
              </a:rPr>
              <a:t>pull request</a:t>
            </a:r>
            <a:r>
              <a:rPr lang="ja-JP" altLang="en-US" sz="2800">
                <a:solidFill>
                  <a:schemeClr val="bg1"/>
                </a:solidFill>
              </a:rPr>
              <a:t>に対して</a:t>
            </a:r>
            <a:r>
              <a:rPr lang="en-US" altLang="ja-JP" sz="2800" dirty="0">
                <a:solidFill>
                  <a:schemeClr val="bg1"/>
                </a:solidFill>
              </a:rPr>
              <a:t>review</a:t>
            </a:r>
            <a:r>
              <a:rPr lang="ja-JP" altLang="en-US" sz="2800">
                <a:solidFill>
                  <a:schemeClr val="bg1"/>
                </a:solidFill>
              </a:rPr>
              <a:t>してみる</a:t>
            </a:r>
            <a:endParaRPr lang="en-US" altLang="ja-JP" sz="2800"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2074270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ja-JP" altLang="en-US">
                <a:solidFill>
                  <a:schemeClr val="bg1"/>
                </a:solidFill>
              </a:rPr>
              <a:t>変更を加えてみよう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fontScale="92500" lnSpcReduction="20000"/>
          </a:bodyPr>
          <a:lstStyle/>
          <a:p>
            <a:pPr marL="0" indent="0">
              <a:buNone/>
            </a:pPr>
            <a:r>
              <a:rPr lang="ja-JP" altLang="en-US" sz="4000">
                <a:solidFill>
                  <a:schemeClr val="bg1"/>
                </a:solidFill>
              </a:rPr>
              <a:t>ブランチ間を移動してみよう</a:t>
            </a:r>
            <a:endParaRPr lang="en-US" altLang="ja-JP" sz="4000" dirty="0">
              <a:solidFill>
                <a:schemeClr val="bg1"/>
              </a:solidFill>
            </a:endParaRPr>
          </a:p>
          <a:p>
            <a:pPr marL="0" indent="0">
              <a:buNone/>
            </a:pPr>
            <a:r>
              <a:rPr lang="ja-JP" altLang="en-US" sz="4000">
                <a:solidFill>
                  <a:schemeClr val="bg1"/>
                </a:solidFill>
              </a:rPr>
              <a:t>まずは現在のブランチを知るために</a:t>
            </a:r>
            <a:endParaRPr lang="en-US" altLang="ja-JP" sz="4000" dirty="0">
              <a:solidFill>
                <a:schemeClr val="bg1"/>
              </a:solidFill>
            </a:endParaRPr>
          </a:p>
          <a:p>
            <a:pPr marL="0" indent="0">
              <a:buNone/>
            </a:pPr>
            <a:endParaRPr lang="en-US" altLang="ja-JP" sz="4000" dirty="0">
              <a:solidFill>
                <a:schemeClr val="bg1"/>
              </a:solidFill>
            </a:endParaRPr>
          </a:p>
          <a:p>
            <a:pPr marL="0" indent="0">
              <a:buNone/>
            </a:pPr>
            <a:r>
              <a:rPr lang="en-US" altLang="ja-JP" sz="4000" dirty="0">
                <a:solidFill>
                  <a:schemeClr val="bg1"/>
                </a:solidFill>
              </a:rPr>
              <a:t>git status</a:t>
            </a:r>
          </a:p>
          <a:p>
            <a:pPr marL="0" indent="0">
              <a:buNone/>
            </a:pPr>
            <a:endParaRPr lang="en-US" altLang="ja-JP" sz="4000" dirty="0">
              <a:solidFill>
                <a:schemeClr val="bg1"/>
              </a:solidFill>
            </a:endParaRPr>
          </a:p>
          <a:p>
            <a:pPr marL="0" indent="0">
              <a:buNone/>
            </a:pPr>
            <a:r>
              <a:rPr lang="ja-JP" altLang="en-US" sz="4000">
                <a:solidFill>
                  <a:schemeClr val="bg1"/>
                </a:solidFill>
              </a:rPr>
              <a:t>を実行しよう</a:t>
            </a:r>
            <a:endParaRPr lang="en-US" altLang="ja-JP" sz="4000" dirty="0">
              <a:solidFill>
                <a:schemeClr val="bg1"/>
              </a:solidFill>
            </a:endParaRPr>
          </a:p>
        </p:txBody>
      </p:sp>
    </p:spTree>
    <p:extLst>
      <p:ext uri="{BB962C8B-B14F-4D97-AF65-F5344CB8AC3E}">
        <p14:creationId xmlns:p14="http://schemas.microsoft.com/office/powerpoint/2010/main" val="3181018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ja-JP" altLang="en-US">
                <a:solidFill>
                  <a:schemeClr val="bg1"/>
                </a:solidFill>
              </a:rPr>
              <a:t>変更を加えてみよう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4000">
                <a:solidFill>
                  <a:schemeClr val="bg1"/>
                </a:solidFill>
              </a:rPr>
              <a:t>現在の</a:t>
            </a:r>
            <a:r>
              <a:rPr lang="en-US" altLang="ja-JP" sz="4000" dirty="0">
                <a:solidFill>
                  <a:schemeClr val="bg1"/>
                </a:solidFill>
              </a:rPr>
              <a:t>branch</a:t>
            </a:r>
            <a:r>
              <a:rPr lang="ja-JP" altLang="en-US" sz="4000">
                <a:solidFill>
                  <a:schemeClr val="bg1"/>
                </a:solidFill>
              </a:rPr>
              <a:t>は</a:t>
            </a:r>
            <a:r>
              <a:rPr lang="en-US" altLang="ja-JP" sz="4000" dirty="0">
                <a:solidFill>
                  <a:schemeClr val="bg1"/>
                </a:solidFill>
              </a:rPr>
              <a:t>master</a:t>
            </a:r>
            <a:r>
              <a:rPr lang="ja-JP" altLang="en-US" sz="4000">
                <a:solidFill>
                  <a:schemeClr val="bg1"/>
                </a:solidFill>
              </a:rPr>
              <a:t>のはず。</a:t>
            </a:r>
            <a:br>
              <a:rPr lang="en-US" altLang="ja-JP" sz="4000" dirty="0">
                <a:solidFill>
                  <a:schemeClr val="bg1"/>
                </a:solidFill>
              </a:rPr>
            </a:br>
            <a:r>
              <a:rPr lang="en-US" altLang="ja-JP" sz="4000" dirty="0">
                <a:solidFill>
                  <a:schemeClr val="bg1"/>
                </a:solidFill>
              </a:rPr>
              <a:t>master</a:t>
            </a:r>
            <a:r>
              <a:rPr lang="ja-JP" altLang="en-US" sz="4000">
                <a:solidFill>
                  <a:schemeClr val="bg1"/>
                </a:solidFill>
              </a:rPr>
              <a:t>はブランチが枝ならその中でも一番太い幹のようなもの。</a:t>
            </a:r>
            <a:endParaRPr lang="en-US" altLang="ja-JP" sz="4000" dirty="0">
              <a:solidFill>
                <a:schemeClr val="bg1"/>
              </a:solidFill>
            </a:endParaRPr>
          </a:p>
        </p:txBody>
      </p:sp>
    </p:spTree>
    <p:extLst>
      <p:ext uri="{BB962C8B-B14F-4D97-AF65-F5344CB8AC3E}">
        <p14:creationId xmlns:p14="http://schemas.microsoft.com/office/powerpoint/2010/main" val="3093097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ja-JP" altLang="en-US">
                <a:solidFill>
                  <a:schemeClr val="bg1"/>
                </a:solidFill>
              </a:rPr>
              <a:t>変更を加えてみよう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lnSpcReduction="10000"/>
          </a:bodyPr>
          <a:lstStyle/>
          <a:p>
            <a:pPr marL="0" indent="0">
              <a:buNone/>
            </a:pPr>
            <a:r>
              <a:rPr lang="ja-JP" altLang="en-US" sz="4000">
                <a:solidFill>
                  <a:schemeClr val="bg1"/>
                </a:solidFill>
              </a:rPr>
              <a:t>任意のブランチ名のブランチに移動するには</a:t>
            </a:r>
            <a:br>
              <a:rPr lang="en-US" altLang="ja-JP" sz="4000" dirty="0">
                <a:solidFill>
                  <a:schemeClr val="bg1"/>
                </a:solidFill>
              </a:rPr>
            </a:br>
            <a:r>
              <a:rPr lang="ja-JP" altLang="en-US" sz="4000">
                <a:solidFill>
                  <a:schemeClr val="bg1"/>
                </a:solidFill>
              </a:rPr>
              <a:t>該当リポジトリのあるディレクトリで以下のコマンドを実行するよ</a:t>
            </a:r>
            <a:endParaRPr lang="en-US" altLang="ja-JP" sz="4000" dirty="0">
              <a:solidFill>
                <a:schemeClr val="bg1"/>
              </a:solidFill>
            </a:endParaRPr>
          </a:p>
          <a:p>
            <a:pPr marL="0" indent="0">
              <a:buNone/>
            </a:pPr>
            <a:endParaRPr lang="en-US" altLang="ja-JP" sz="4000" dirty="0">
              <a:solidFill>
                <a:schemeClr val="bg1"/>
              </a:solidFill>
            </a:endParaRPr>
          </a:p>
          <a:p>
            <a:pPr marL="0" indent="0">
              <a:buNone/>
            </a:pPr>
            <a:r>
              <a:rPr lang="en-US" altLang="ja-JP" sz="4000" dirty="0">
                <a:solidFill>
                  <a:schemeClr val="bg1"/>
                </a:solidFill>
              </a:rPr>
              <a:t>git checkout </a:t>
            </a:r>
            <a:r>
              <a:rPr lang="ja-JP" altLang="en-US" sz="4000">
                <a:solidFill>
                  <a:schemeClr val="bg1"/>
                </a:solidFill>
              </a:rPr>
              <a:t>任意のブランチ名</a:t>
            </a:r>
            <a:endParaRPr lang="en-US" altLang="ja-JP" sz="4000" dirty="0">
              <a:solidFill>
                <a:schemeClr val="bg1"/>
              </a:solidFill>
            </a:endParaRPr>
          </a:p>
        </p:txBody>
      </p:sp>
    </p:spTree>
    <p:extLst>
      <p:ext uri="{BB962C8B-B14F-4D97-AF65-F5344CB8AC3E}">
        <p14:creationId xmlns:p14="http://schemas.microsoft.com/office/powerpoint/2010/main" val="3466653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ja-JP" altLang="en-US">
                <a:solidFill>
                  <a:schemeClr val="bg1"/>
                </a:solidFill>
              </a:rPr>
              <a:t>変更を加えてみよう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4000">
                <a:solidFill>
                  <a:schemeClr val="bg1"/>
                </a:solidFill>
              </a:rPr>
              <a:t>当然だけど</a:t>
            </a:r>
            <a:r>
              <a:rPr lang="en-US" altLang="ja-JP" sz="4000" dirty="0">
                <a:solidFill>
                  <a:schemeClr val="bg1"/>
                </a:solidFill>
              </a:rPr>
              <a:t>git branch</a:t>
            </a:r>
            <a:r>
              <a:rPr lang="ja-JP" altLang="en-US" sz="4000">
                <a:solidFill>
                  <a:schemeClr val="bg1"/>
                </a:solidFill>
              </a:rPr>
              <a:t>で作ったブランチにしか移動できないよ</a:t>
            </a:r>
            <a:endParaRPr lang="en-US" altLang="ja-JP" sz="4000" dirty="0">
              <a:solidFill>
                <a:schemeClr val="bg1"/>
              </a:solidFill>
            </a:endParaRPr>
          </a:p>
        </p:txBody>
      </p:sp>
    </p:spTree>
    <p:extLst>
      <p:ext uri="{BB962C8B-B14F-4D97-AF65-F5344CB8AC3E}">
        <p14:creationId xmlns:p14="http://schemas.microsoft.com/office/powerpoint/2010/main" val="2229880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ja-JP" altLang="en-US">
                <a:solidFill>
                  <a:schemeClr val="bg1"/>
                </a:solidFill>
              </a:rPr>
              <a:t>変更を加えてみよう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4000">
                <a:solidFill>
                  <a:schemeClr val="bg1"/>
                </a:solidFill>
              </a:rPr>
              <a:t>これでブランチを切り替えれたので</a:t>
            </a:r>
            <a:br>
              <a:rPr lang="en-US" altLang="ja-JP" sz="4000" dirty="0">
                <a:solidFill>
                  <a:schemeClr val="bg1"/>
                </a:solidFill>
              </a:rPr>
            </a:br>
            <a:r>
              <a:rPr lang="ja-JP" altLang="en-US" sz="4000">
                <a:solidFill>
                  <a:schemeClr val="bg1"/>
                </a:solidFill>
              </a:rPr>
              <a:t>試しに</a:t>
            </a:r>
            <a:r>
              <a:rPr lang="en-US" altLang="ja-JP" sz="4000" dirty="0" err="1">
                <a:solidFill>
                  <a:schemeClr val="bg1"/>
                </a:solidFill>
              </a:rPr>
              <a:t>readme.md</a:t>
            </a:r>
            <a:r>
              <a:rPr lang="ja-JP" altLang="en-US" sz="4000">
                <a:solidFill>
                  <a:schemeClr val="bg1"/>
                </a:solidFill>
              </a:rPr>
              <a:t>を変更してみよう</a:t>
            </a:r>
            <a:endParaRPr lang="en-US" altLang="ja-JP" sz="4000" dirty="0">
              <a:solidFill>
                <a:schemeClr val="bg1"/>
              </a:solidFill>
            </a:endParaRPr>
          </a:p>
          <a:p>
            <a:pPr marL="0" indent="0">
              <a:buNone/>
            </a:pPr>
            <a:endParaRPr lang="en-US" altLang="ja-JP" sz="4000" dirty="0">
              <a:solidFill>
                <a:schemeClr val="bg1"/>
              </a:solidFill>
            </a:endParaRPr>
          </a:p>
          <a:p>
            <a:pPr marL="0" indent="0">
              <a:buNone/>
            </a:pPr>
            <a:r>
              <a:rPr lang="ja-JP" altLang="en-US" sz="4000">
                <a:solidFill>
                  <a:schemeClr val="bg1"/>
                </a:solidFill>
              </a:rPr>
              <a:t>とりあえず自己紹介でも書いてみようか</a:t>
            </a:r>
            <a:endParaRPr lang="en-US" altLang="ja-JP" sz="4000" dirty="0">
              <a:solidFill>
                <a:schemeClr val="bg1"/>
              </a:solidFill>
            </a:endParaRPr>
          </a:p>
        </p:txBody>
      </p:sp>
    </p:spTree>
    <p:extLst>
      <p:ext uri="{BB962C8B-B14F-4D97-AF65-F5344CB8AC3E}">
        <p14:creationId xmlns:p14="http://schemas.microsoft.com/office/powerpoint/2010/main" val="3565105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lang="ja-JP" altLang="en-US">
                <a:solidFill>
                  <a:schemeClr val="bg1"/>
                </a:solidFill>
              </a:rPr>
              <a:t>概要</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742950" indent="-742950">
              <a:buFont typeface="+mj-lt"/>
              <a:buAutoNum type="arabicPeriod"/>
            </a:pPr>
            <a:r>
              <a:rPr kumimoji="1" lang="en-US" altLang="ja-JP" sz="4400" dirty="0">
                <a:solidFill>
                  <a:schemeClr val="bg1"/>
                </a:solidFill>
              </a:rPr>
              <a:t>Git</a:t>
            </a:r>
            <a:r>
              <a:rPr kumimoji="1" lang="ja-JP" altLang="en-US" sz="4400">
                <a:solidFill>
                  <a:schemeClr val="bg1"/>
                </a:solidFill>
              </a:rPr>
              <a:t>とは</a:t>
            </a:r>
            <a:endParaRPr kumimoji="1" lang="en-US" altLang="ja-JP" sz="4400" dirty="0">
              <a:solidFill>
                <a:schemeClr val="bg1"/>
              </a:solidFill>
            </a:endParaRPr>
          </a:p>
          <a:p>
            <a:pPr marL="742950" indent="-742950">
              <a:buFont typeface="+mj-lt"/>
              <a:buAutoNum type="arabicPeriod"/>
            </a:pPr>
            <a:r>
              <a:rPr kumimoji="1" lang="ja-JP" altLang="en-US" sz="4400">
                <a:solidFill>
                  <a:schemeClr val="bg1"/>
                </a:solidFill>
              </a:rPr>
              <a:t>謎の設計図共有サイト “</a:t>
            </a:r>
            <a:r>
              <a:rPr kumimoji="1" lang="en-US" altLang="ja-JP" sz="4400" dirty="0">
                <a:solidFill>
                  <a:schemeClr val="bg1"/>
                </a:solidFill>
              </a:rPr>
              <a:t>GitHub</a:t>
            </a:r>
            <a:r>
              <a:rPr kumimoji="1" lang="ja-JP" altLang="en-US" sz="4400">
                <a:solidFill>
                  <a:schemeClr val="bg1"/>
                </a:solidFill>
              </a:rPr>
              <a:t>” とは</a:t>
            </a:r>
            <a:endParaRPr kumimoji="1" lang="en-US" altLang="ja-JP" sz="4400" dirty="0">
              <a:solidFill>
                <a:schemeClr val="bg1"/>
              </a:solidFill>
            </a:endParaRPr>
          </a:p>
          <a:p>
            <a:pPr marL="742950" indent="-742950">
              <a:buFont typeface="+mj-lt"/>
              <a:buAutoNum type="arabicPeriod"/>
            </a:pPr>
            <a:r>
              <a:rPr lang="ja-JP" altLang="en-US" sz="4400">
                <a:solidFill>
                  <a:schemeClr val="bg1"/>
                </a:solidFill>
              </a:rPr>
              <a:t>なぜ</a:t>
            </a:r>
            <a:r>
              <a:rPr lang="en-US" altLang="ja-JP" sz="4400" dirty="0">
                <a:solidFill>
                  <a:schemeClr val="bg1"/>
                </a:solidFill>
              </a:rPr>
              <a:t>GitHub</a:t>
            </a:r>
            <a:r>
              <a:rPr lang="ja-JP" altLang="en-US" sz="4400">
                <a:solidFill>
                  <a:schemeClr val="bg1"/>
                </a:solidFill>
              </a:rPr>
              <a:t>を使うのか</a:t>
            </a:r>
            <a:endParaRPr lang="en-US" altLang="ja-JP" sz="4400" dirty="0">
              <a:solidFill>
                <a:schemeClr val="bg1"/>
              </a:solidFill>
            </a:endParaRPr>
          </a:p>
        </p:txBody>
      </p:sp>
      <p:pic>
        <p:nvPicPr>
          <p:cNvPr id="4" name="図 3">
            <a:extLst>
              <a:ext uri="{FF2B5EF4-FFF2-40B4-BE49-F238E27FC236}">
                <a16:creationId xmlns:a16="http://schemas.microsoft.com/office/drawing/2014/main" id="{CB46C73D-5C83-3A48-AC4B-56EA39A90AEE}"/>
              </a:ext>
            </a:extLst>
          </p:cNvPr>
          <p:cNvPicPr>
            <a:picLocks noChangeAspect="1"/>
          </p:cNvPicPr>
          <p:nvPr/>
        </p:nvPicPr>
        <p:blipFill>
          <a:blip r:embed="rId2"/>
          <a:stretch>
            <a:fillRect/>
          </a:stretch>
        </p:blipFill>
        <p:spPr>
          <a:xfrm>
            <a:off x="7141029" y="1037167"/>
            <a:ext cx="2057400" cy="2057400"/>
          </a:xfrm>
          <a:prstGeom prst="rect">
            <a:avLst/>
          </a:prstGeom>
        </p:spPr>
      </p:pic>
    </p:spTree>
    <p:extLst>
      <p:ext uri="{BB962C8B-B14F-4D97-AF65-F5344CB8AC3E}">
        <p14:creationId xmlns:p14="http://schemas.microsoft.com/office/powerpoint/2010/main" val="13859010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strike="sngStrike" dirty="0">
                <a:solidFill>
                  <a:schemeClr val="bg1"/>
                </a:solidFill>
              </a:rPr>
              <a:t>git clone</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status</a:t>
            </a:r>
            <a:r>
              <a:rPr lang="ja-JP" altLang="en-US" sz="2800" strike="sngStrike">
                <a:solidFill>
                  <a:schemeClr val="bg1"/>
                </a:solidFill>
              </a:rPr>
              <a:t> を使ってみよう</a:t>
            </a:r>
            <a:endParaRPr lang="en-US" altLang="ja-JP" sz="2800" strike="sngStrike" dirty="0">
              <a:solidFill>
                <a:schemeClr val="bg1"/>
              </a:solidFill>
            </a:endParaRPr>
          </a:p>
          <a:p>
            <a:r>
              <a:rPr lang="en-US" altLang="ja-JP" sz="2800" strike="sngStrike" dirty="0">
                <a:solidFill>
                  <a:schemeClr val="bg1"/>
                </a:solidFill>
              </a:rPr>
              <a:t>git branch </a:t>
            </a:r>
            <a:r>
              <a:rPr lang="ja-JP" altLang="en-US" sz="2800" strike="sngStrike">
                <a:solidFill>
                  <a:schemeClr val="bg1"/>
                </a:solidFill>
              </a:rPr>
              <a:t>してみよう</a:t>
            </a:r>
            <a:endParaRPr lang="en-US" altLang="ja-JP" sz="2800" strike="sngStrike" dirty="0">
              <a:solidFill>
                <a:schemeClr val="bg1"/>
              </a:solidFill>
            </a:endParaRPr>
          </a:p>
          <a:p>
            <a:r>
              <a:rPr lang="ja-JP" altLang="en-US" sz="2800" strike="sngStrike">
                <a:solidFill>
                  <a:schemeClr val="bg1"/>
                </a:solidFill>
              </a:rPr>
              <a:t>変更を加えてみよう</a:t>
            </a:r>
            <a:endParaRPr lang="en-US" altLang="ja-JP" sz="2800" strike="sngStrike" dirty="0">
              <a:solidFill>
                <a:schemeClr val="bg1"/>
              </a:solidFill>
            </a:endParaRPr>
          </a:p>
          <a:p>
            <a:r>
              <a:rPr lang="en-US" altLang="ja-JP" sz="2800" dirty="0">
                <a:solidFill>
                  <a:schemeClr val="bg1"/>
                </a:solidFill>
              </a:rPr>
              <a:t>git add </a:t>
            </a:r>
            <a:r>
              <a:rPr lang="ja-JP" altLang="en-US" sz="2800">
                <a:solidFill>
                  <a:schemeClr val="bg1"/>
                </a:solidFill>
              </a:rPr>
              <a:t>してみよう</a:t>
            </a:r>
            <a:endParaRPr lang="en-US" altLang="ja-JP" sz="2800"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dirty="0">
                <a:solidFill>
                  <a:schemeClr val="bg1"/>
                </a:solidFill>
              </a:rPr>
              <a:t>git commit </a:t>
            </a:r>
            <a:r>
              <a:rPr lang="ja-JP" altLang="en-US" sz="2800">
                <a:solidFill>
                  <a:schemeClr val="bg1"/>
                </a:solidFill>
              </a:rPr>
              <a:t>してみよう</a:t>
            </a:r>
            <a:endParaRPr lang="en-US" altLang="ja-JP" sz="2800" dirty="0">
              <a:solidFill>
                <a:schemeClr val="bg1"/>
              </a:solidFill>
            </a:endParaRPr>
          </a:p>
          <a:p>
            <a:r>
              <a:rPr lang="en-US" altLang="ja-JP" sz="2800" dirty="0">
                <a:solidFill>
                  <a:schemeClr val="bg1"/>
                </a:solidFill>
              </a:rPr>
              <a:t>git push</a:t>
            </a:r>
            <a:r>
              <a:rPr lang="ja-JP" altLang="en-US" sz="2800">
                <a:solidFill>
                  <a:schemeClr val="bg1"/>
                </a:solidFill>
              </a:rPr>
              <a:t> してみよう</a:t>
            </a:r>
            <a:endParaRPr lang="en-US" altLang="ja-JP" sz="2800" dirty="0">
              <a:solidFill>
                <a:schemeClr val="bg1"/>
              </a:solidFill>
            </a:endParaRPr>
          </a:p>
          <a:p>
            <a:r>
              <a:rPr lang="en-US" altLang="ja-JP" sz="2800" dirty="0">
                <a:solidFill>
                  <a:schemeClr val="bg1"/>
                </a:solidFill>
              </a:rPr>
              <a:t>git pull</a:t>
            </a:r>
            <a:r>
              <a:rPr lang="ja-JP" altLang="en-US" sz="2800">
                <a:solidFill>
                  <a:schemeClr val="bg1"/>
                </a:solidFill>
              </a:rPr>
              <a:t> してみよう</a:t>
            </a:r>
            <a:endParaRPr kumimoji="1" lang="en-US" altLang="ja-JP" sz="2800" dirty="0">
              <a:solidFill>
                <a:schemeClr val="bg1"/>
              </a:solidFill>
            </a:endParaRPr>
          </a:p>
          <a:p>
            <a:r>
              <a:rPr kumimoji="1" lang="en-US" altLang="ja-JP" sz="2800" dirty="0">
                <a:solidFill>
                  <a:schemeClr val="bg1"/>
                </a:solidFill>
              </a:rPr>
              <a:t>pull request </a:t>
            </a:r>
            <a:r>
              <a:rPr kumimoji="1" lang="ja-JP" altLang="en-US" sz="2800">
                <a:solidFill>
                  <a:schemeClr val="bg1"/>
                </a:solidFill>
              </a:rPr>
              <a:t>を建ててみる</a:t>
            </a:r>
            <a:endParaRPr kumimoji="1" lang="en-US" altLang="ja-JP" sz="2800" dirty="0">
              <a:solidFill>
                <a:schemeClr val="bg1"/>
              </a:solidFill>
            </a:endParaRPr>
          </a:p>
          <a:p>
            <a:r>
              <a:rPr lang="en-US" altLang="ja-JP" sz="2800" dirty="0">
                <a:solidFill>
                  <a:schemeClr val="bg1"/>
                </a:solidFill>
              </a:rPr>
              <a:t>pull request</a:t>
            </a:r>
            <a:r>
              <a:rPr lang="ja-JP" altLang="en-US" sz="2800">
                <a:solidFill>
                  <a:schemeClr val="bg1"/>
                </a:solidFill>
              </a:rPr>
              <a:t>に対して</a:t>
            </a:r>
            <a:r>
              <a:rPr lang="en-US" altLang="ja-JP" sz="2800" dirty="0">
                <a:solidFill>
                  <a:schemeClr val="bg1"/>
                </a:solidFill>
              </a:rPr>
              <a:t>review</a:t>
            </a:r>
            <a:r>
              <a:rPr lang="ja-JP" altLang="en-US" sz="2800">
                <a:solidFill>
                  <a:schemeClr val="bg1"/>
                </a:solidFill>
              </a:rPr>
              <a:t>してみる</a:t>
            </a:r>
            <a:endParaRPr lang="en-US" altLang="ja-JP" sz="2800"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2986377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add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3600">
                <a:solidFill>
                  <a:schemeClr val="bg1"/>
                </a:solidFill>
              </a:rPr>
              <a:t>変更した状態が</a:t>
            </a:r>
            <a:r>
              <a:rPr lang="en-US" altLang="ja-JP" sz="3600" dirty="0">
                <a:solidFill>
                  <a:schemeClr val="bg1"/>
                </a:solidFill>
              </a:rPr>
              <a:t>git</a:t>
            </a:r>
            <a:r>
              <a:rPr lang="ja-JP" altLang="en-US" sz="3600">
                <a:solidFill>
                  <a:schemeClr val="bg1"/>
                </a:solidFill>
              </a:rPr>
              <a:t>でどう認識されているかを知るために</a:t>
            </a:r>
            <a:r>
              <a:rPr lang="en-US" altLang="ja-JP" sz="3600" dirty="0">
                <a:solidFill>
                  <a:schemeClr val="bg1"/>
                </a:solidFill>
              </a:rPr>
              <a:t>git status </a:t>
            </a:r>
            <a:r>
              <a:rPr lang="ja-JP" altLang="en-US" sz="3600">
                <a:solidFill>
                  <a:schemeClr val="bg1"/>
                </a:solidFill>
              </a:rPr>
              <a:t>を実行しよう</a:t>
            </a:r>
            <a:endParaRPr lang="en-US" altLang="ja-JP" sz="3600" dirty="0">
              <a:solidFill>
                <a:schemeClr val="bg1"/>
              </a:solidFill>
            </a:endParaRPr>
          </a:p>
        </p:txBody>
      </p:sp>
    </p:spTree>
    <p:extLst>
      <p:ext uri="{BB962C8B-B14F-4D97-AF65-F5344CB8AC3E}">
        <p14:creationId xmlns:p14="http://schemas.microsoft.com/office/powerpoint/2010/main" val="3310037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add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fontScale="92500"/>
          </a:bodyPr>
          <a:lstStyle/>
          <a:p>
            <a:pPr marL="0" indent="0">
              <a:buNone/>
            </a:pPr>
            <a:r>
              <a:rPr lang="ja-JP" altLang="en-US" sz="3600">
                <a:solidFill>
                  <a:schemeClr val="bg1"/>
                </a:solidFill>
              </a:rPr>
              <a:t>変更が確認できたらその変更履歴を管理する必要があるので変更を</a:t>
            </a:r>
            <a:r>
              <a:rPr lang="en-US" altLang="ja-JP" sz="3600" dirty="0">
                <a:solidFill>
                  <a:schemeClr val="bg1"/>
                </a:solidFill>
              </a:rPr>
              <a:t>git</a:t>
            </a:r>
            <a:r>
              <a:rPr lang="ja-JP" altLang="en-US" sz="3600">
                <a:solidFill>
                  <a:schemeClr val="bg1"/>
                </a:solidFill>
              </a:rPr>
              <a:t>に知らせよう</a:t>
            </a:r>
            <a:endParaRPr lang="en-US" altLang="ja-JP" sz="3600" dirty="0">
              <a:solidFill>
                <a:schemeClr val="bg1"/>
              </a:solidFill>
            </a:endParaRPr>
          </a:p>
          <a:p>
            <a:pPr marL="0" indent="0">
              <a:buNone/>
            </a:pPr>
            <a:r>
              <a:rPr lang="ja-JP" altLang="en-US" sz="3600">
                <a:solidFill>
                  <a:schemeClr val="bg1"/>
                </a:solidFill>
              </a:rPr>
              <a:t>知らせるには以下のコマンドを該当リポジトリの</a:t>
            </a:r>
            <a:br>
              <a:rPr lang="en-US" altLang="ja-JP" sz="3600" dirty="0">
                <a:solidFill>
                  <a:schemeClr val="bg1"/>
                </a:solidFill>
              </a:rPr>
            </a:br>
            <a:r>
              <a:rPr lang="ja-JP" altLang="en-US" sz="3600">
                <a:solidFill>
                  <a:schemeClr val="bg1"/>
                </a:solidFill>
              </a:rPr>
              <a:t>ディレクトリで実行するよ</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lang="en-US" altLang="ja-JP" sz="3600" dirty="0">
                <a:solidFill>
                  <a:schemeClr val="bg1"/>
                </a:solidFill>
              </a:rPr>
              <a:t>git add </a:t>
            </a:r>
            <a:r>
              <a:rPr lang="ja-JP" altLang="en-US" sz="3600">
                <a:solidFill>
                  <a:schemeClr val="bg1"/>
                </a:solidFill>
              </a:rPr>
              <a:t>変更したファイル名</a:t>
            </a:r>
            <a:endParaRPr lang="en-US" altLang="ja-JP" sz="3600" dirty="0">
              <a:solidFill>
                <a:schemeClr val="bg1"/>
              </a:solidFill>
            </a:endParaRPr>
          </a:p>
        </p:txBody>
      </p:sp>
    </p:spTree>
    <p:extLst>
      <p:ext uri="{BB962C8B-B14F-4D97-AF65-F5344CB8AC3E}">
        <p14:creationId xmlns:p14="http://schemas.microsoft.com/office/powerpoint/2010/main" val="214356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ja-JP" altLang="en-US">
                <a:solidFill>
                  <a:schemeClr val="bg1"/>
                </a:solidFill>
              </a:rPr>
              <a:t>変更を加えてみよう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fontScale="85000" lnSpcReduction="20000"/>
          </a:bodyPr>
          <a:lstStyle/>
          <a:p>
            <a:pPr marL="0" indent="0">
              <a:buNone/>
            </a:pPr>
            <a:r>
              <a:rPr lang="ja-JP" altLang="en-US" sz="4000">
                <a:solidFill>
                  <a:schemeClr val="bg1"/>
                </a:solidFill>
              </a:rPr>
              <a:t>たくさんのファイルを変更したり，ファイル名が長かったりする場合は面倒臭いよね</a:t>
            </a:r>
            <a:r>
              <a:rPr lang="en-US" altLang="ja-JP" sz="4000" dirty="0">
                <a:solidFill>
                  <a:schemeClr val="bg1"/>
                </a:solidFill>
              </a:rPr>
              <a:t>…</a:t>
            </a:r>
            <a:br>
              <a:rPr lang="en-US" altLang="ja-JP" sz="4000" dirty="0">
                <a:solidFill>
                  <a:schemeClr val="bg1"/>
                </a:solidFill>
              </a:rPr>
            </a:br>
            <a:r>
              <a:rPr lang="ja-JP" altLang="en-US" sz="4000">
                <a:solidFill>
                  <a:schemeClr val="bg1"/>
                </a:solidFill>
              </a:rPr>
              <a:t>そんなときは以下のコマンドを代わりに使おう。</a:t>
            </a:r>
            <a:endParaRPr lang="en-US" altLang="ja-JP" sz="4000" dirty="0">
              <a:solidFill>
                <a:schemeClr val="bg1"/>
              </a:solidFill>
            </a:endParaRPr>
          </a:p>
          <a:p>
            <a:pPr marL="0" indent="0">
              <a:buNone/>
            </a:pPr>
            <a:endParaRPr lang="en-US" altLang="ja-JP" sz="4000" dirty="0">
              <a:solidFill>
                <a:schemeClr val="bg1"/>
              </a:solidFill>
            </a:endParaRPr>
          </a:p>
          <a:p>
            <a:pPr marL="0" indent="0">
              <a:buNone/>
            </a:pPr>
            <a:r>
              <a:rPr lang="en-US" altLang="ja-JP" sz="4000" dirty="0">
                <a:solidFill>
                  <a:schemeClr val="bg1"/>
                </a:solidFill>
              </a:rPr>
              <a:t>git add .</a:t>
            </a:r>
          </a:p>
          <a:p>
            <a:pPr marL="0" indent="0">
              <a:buNone/>
            </a:pPr>
            <a:endParaRPr lang="en-US" altLang="ja-JP" sz="4000" dirty="0">
              <a:solidFill>
                <a:schemeClr val="bg1"/>
              </a:solidFill>
            </a:endParaRPr>
          </a:p>
          <a:p>
            <a:pPr marL="0" indent="0">
              <a:buNone/>
            </a:pPr>
            <a:r>
              <a:rPr lang="ja-JP" altLang="en-US" sz="4000">
                <a:solidFill>
                  <a:schemeClr val="bg1"/>
                </a:solidFill>
              </a:rPr>
              <a:t>最後の点はピリオドだよ</a:t>
            </a:r>
            <a:endParaRPr lang="en-US" altLang="ja-JP" sz="4000" dirty="0">
              <a:solidFill>
                <a:schemeClr val="bg1"/>
              </a:solidFill>
            </a:endParaRPr>
          </a:p>
        </p:txBody>
      </p:sp>
    </p:spTree>
    <p:extLst>
      <p:ext uri="{BB962C8B-B14F-4D97-AF65-F5344CB8AC3E}">
        <p14:creationId xmlns:p14="http://schemas.microsoft.com/office/powerpoint/2010/main" val="37197306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strike="sngStrike" dirty="0">
                <a:solidFill>
                  <a:schemeClr val="bg1"/>
                </a:solidFill>
              </a:rPr>
              <a:t>git clone</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status</a:t>
            </a:r>
            <a:r>
              <a:rPr lang="ja-JP" altLang="en-US" sz="2800" strike="sngStrike">
                <a:solidFill>
                  <a:schemeClr val="bg1"/>
                </a:solidFill>
              </a:rPr>
              <a:t> を使ってみよう</a:t>
            </a:r>
            <a:endParaRPr lang="en-US" altLang="ja-JP" sz="2800" strike="sngStrike" dirty="0">
              <a:solidFill>
                <a:schemeClr val="bg1"/>
              </a:solidFill>
            </a:endParaRPr>
          </a:p>
          <a:p>
            <a:r>
              <a:rPr lang="en-US" altLang="ja-JP" sz="2800" strike="sngStrike" dirty="0">
                <a:solidFill>
                  <a:schemeClr val="bg1"/>
                </a:solidFill>
              </a:rPr>
              <a:t>git branch </a:t>
            </a:r>
            <a:r>
              <a:rPr lang="ja-JP" altLang="en-US" sz="2800" strike="sngStrike">
                <a:solidFill>
                  <a:schemeClr val="bg1"/>
                </a:solidFill>
              </a:rPr>
              <a:t>してみよう</a:t>
            </a:r>
            <a:endParaRPr lang="en-US" altLang="ja-JP" sz="2800" strike="sngStrike" dirty="0">
              <a:solidFill>
                <a:schemeClr val="bg1"/>
              </a:solidFill>
            </a:endParaRPr>
          </a:p>
          <a:p>
            <a:r>
              <a:rPr lang="ja-JP" altLang="en-US" sz="2800" strike="sngStrike">
                <a:solidFill>
                  <a:schemeClr val="bg1"/>
                </a:solidFill>
              </a:rPr>
              <a:t>変更を加えてみよう</a:t>
            </a:r>
            <a:endParaRPr lang="en-US" altLang="ja-JP" sz="2800" strike="sngStrike" dirty="0">
              <a:solidFill>
                <a:schemeClr val="bg1"/>
              </a:solidFill>
            </a:endParaRPr>
          </a:p>
          <a:p>
            <a:r>
              <a:rPr lang="en-US" altLang="ja-JP" sz="2800" strike="sngStrike" dirty="0">
                <a:solidFill>
                  <a:schemeClr val="bg1"/>
                </a:solidFill>
              </a:rPr>
              <a:t>git add </a:t>
            </a:r>
            <a:r>
              <a:rPr lang="ja-JP" altLang="en-US" sz="2800" strike="sngStrike">
                <a:solidFill>
                  <a:schemeClr val="bg1"/>
                </a:solidFill>
              </a:rPr>
              <a:t>してみよう</a:t>
            </a:r>
            <a:endParaRPr lang="en-US" altLang="ja-JP" sz="2800" strike="sngStrike"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dirty="0">
                <a:solidFill>
                  <a:schemeClr val="bg1"/>
                </a:solidFill>
              </a:rPr>
              <a:t>git commit </a:t>
            </a:r>
            <a:r>
              <a:rPr lang="ja-JP" altLang="en-US" sz="2800">
                <a:solidFill>
                  <a:schemeClr val="bg1"/>
                </a:solidFill>
              </a:rPr>
              <a:t>してみよう</a:t>
            </a:r>
            <a:endParaRPr lang="en-US" altLang="ja-JP" sz="2800" dirty="0">
              <a:solidFill>
                <a:schemeClr val="bg1"/>
              </a:solidFill>
            </a:endParaRPr>
          </a:p>
          <a:p>
            <a:r>
              <a:rPr lang="en-US" altLang="ja-JP" sz="2800" dirty="0">
                <a:solidFill>
                  <a:schemeClr val="bg1"/>
                </a:solidFill>
              </a:rPr>
              <a:t>git push</a:t>
            </a:r>
            <a:r>
              <a:rPr lang="ja-JP" altLang="en-US" sz="2800">
                <a:solidFill>
                  <a:schemeClr val="bg1"/>
                </a:solidFill>
              </a:rPr>
              <a:t> してみよう</a:t>
            </a:r>
            <a:endParaRPr lang="en-US" altLang="ja-JP" sz="2800" dirty="0">
              <a:solidFill>
                <a:schemeClr val="bg1"/>
              </a:solidFill>
            </a:endParaRPr>
          </a:p>
          <a:p>
            <a:r>
              <a:rPr lang="en-US" altLang="ja-JP" sz="2800" dirty="0">
                <a:solidFill>
                  <a:schemeClr val="bg1"/>
                </a:solidFill>
              </a:rPr>
              <a:t>git pull</a:t>
            </a:r>
            <a:r>
              <a:rPr lang="ja-JP" altLang="en-US" sz="2800">
                <a:solidFill>
                  <a:schemeClr val="bg1"/>
                </a:solidFill>
              </a:rPr>
              <a:t> してみよう</a:t>
            </a:r>
            <a:endParaRPr kumimoji="1" lang="en-US" altLang="ja-JP" sz="2800" dirty="0">
              <a:solidFill>
                <a:schemeClr val="bg1"/>
              </a:solidFill>
            </a:endParaRPr>
          </a:p>
          <a:p>
            <a:r>
              <a:rPr kumimoji="1" lang="en-US" altLang="ja-JP" sz="2800" dirty="0">
                <a:solidFill>
                  <a:schemeClr val="bg1"/>
                </a:solidFill>
              </a:rPr>
              <a:t>pull request </a:t>
            </a:r>
            <a:r>
              <a:rPr kumimoji="1" lang="ja-JP" altLang="en-US" sz="2800">
                <a:solidFill>
                  <a:schemeClr val="bg1"/>
                </a:solidFill>
              </a:rPr>
              <a:t>を建ててみる</a:t>
            </a:r>
            <a:endParaRPr kumimoji="1" lang="en-US" altLang="ja-JP" sz="2800" dirty="0">
              <a:solidFill>
                <a:schemeClr val="bg1"/>
              </a:solidFill>
            </a:endParaRPr>
          </a:p>
          <a:p>
            <a:r>
              <a:rPr lang="en-US" altLang="ja-JP" sz="2800" dirty="0">
                <a:solidFill>
                  <a:schemeClr val="bg1"/>
                </a:solidFill>
              </a:rPr>
              <a:t>pull request</a:t>
            </a:r>
            <a:r>
              <a:rPr lang="ja-JP" altLang="en-US" sz="2800">
                <a:solidFill>
                  <a:schemeClr val="bg1"/>
                </a:solidFill>
              </a:rPr>
              <a:t>に対して</a:t>
            </a:r>
            <a:r>
              <a:rPr lang="en-US" altLang="ja-JP" sz="2800" dirty="0">
                <a:solidFill>
                  <a:schemeClr val="bg1"/>
                </a:solidFill>
              </a:rPr>
              <a:t>review</a:t>
            </a:r>
            <a:r>
              <a:rPr lang="ja-JP" altLang="en-US" sz="2800">
                <a:solidFill>
                  <a:schemeClr val="bg1"/>
                </a:solidFill>
              </a:rPr>
              <a:t>してみる</a:t>
            </a:r>
            <a:endParaRPr lang="en-US" altLang="ja-JP" sz="2800"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2286548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commit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3600">
                <a:solidFill>
                  <a:schemeClr val="bg1"/>
                </a:solidFill>
              </a:rPr>
              <a:t>ソースコードで重大なミスを犯しちゃった！</a:t>
            </a:r>
            <a:br>
              <a:rPr lang="en-US" altLang="ja-JP" sz="3600" dirty="0">
                <a:solidFill>
                  <a:schemeClr val="bg1"/>
                </a:solidFill>
              </a:rPr>
            </a:br>
            <a:r>
              <a:rPr lang="en-US" altLang="ja-JP" sz="3600" dirty="0">
                <a:solidFill>
                  <a:schemeClr val="bg1"/>
                </a:solidFill>
              </a:rPr>
              <a:t>git</a:t>
            </a:r>
            <a:r>
              <a:rPr lang="ja-JP" altLang="en-US" sz="3600">
                <a:solidFill>
                  <a:schemeClr val="bg1"/>
                </a:solidFill>
              </a:rPr>
              <a:t>ではソースコードの情報を任意のポイントまで戻すことができるよ！</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lang="ja-JP" altLang="en-US" sz="3600">
                <a:solidFill>
                  <a:schemeClr val="bg1"/>
                </a:solidFill>
              </a:rPr>
              <a:t>任意のポイントは予め作成しておく必要があるよ！</a:t>
            </a:r>
            <a:endParaRPr lang="en-US" altLang="ja-JP" sz="3600" dirty="0">
              <a:solidFill>
                <a:schemeClr val="bg1"/>
              </a:solidFill>
            </a:endParaRPr>
          </a:p>
        </p:txBody>
      </p:sp>
    </p:spTree>
    <p:extLst>
      <p:ext uri="{BB962C8B-B14F-4D97-AF65-F5344CB8AC3E}">
        <p14:creationId xmlns:p14="http://schemas.microsoft.com/office/powerpoint/2010/main" val="31051213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commit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3600">
                <a:solidFill>
                  <a:schemeClr val="bg1"/>
                </a:solidFill>
              </a:rPr>
              <a:t>任意のポイントを作成するには該当リポジトリの</a:t>
            </a:r>
            <a:br>
              <a:rPr lang="en-US" altLang="ja-JP" sz="3600" dirty="0">
                <a:solidFill>
                  <a:schemeClr val="bg1"/>
                </a:solidFill>
              </a:rPr>
            </a:br>
            <a:r>
              <a:rPr lang="ja-JP" altLang="en-US" sz="3600">
                <a:solidFill>
                  <a:schemeClr val="bg1"/>
                </a:solidFill>
              </a:rPr>
              <a:t>ディレクトリで以下のコマンドを実行するよ</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lang="en-US" altLang="ja-JP" sz="3600" dirty="0">
                <a:solidFill>
                  <a:schemeClr val="bg1"/>
                </a:solidFill>
              </a:rPr>
              <a:t>git commit –m “</a:t>
            </a:r>
            <a:r>
              <a:rPr lang="ja-JP" altLang="en-US" sz="3600">
                <a:solidFill>
                  <a:schemeClr val="bg1"/>
                </a:solidFill>
              </a:rPr>
              <a:t>任意のコミットメッセージ</a:t>
            </a:r>
            <a:r>
              <a:rPr lang="en-US" altLang="ja-JP" sz="3600" dirty="0">
                <a:solidFill>
                  <a:schemeClr val="bg1"/>
                </a:solidFill>
              </a:rPr>
              <a:t>”</a:t>
            </a:r>
          </a:p>
        </p:txBody>
      </p:sp>
    </p:spTree>
    <p:extLst>
      <p:ext uri="{BB962C8B-B14F-4D97-AF65-F5344CB8AC3E}">
        <p14:creationId xmlns:p14="http://schemas.microsoft.com/office/powerpoint/2010/main" val="8538369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commit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3600">
                <a:solidFill>
                  <a:schemeClr val="bg1"/>
                </a:solidFill>
              </a:rPr>
              <a:t>コミットメセージはそのポイントに関するメモだよ</a:t>
            </a:r>
            <a:endParaRPr lang="en-US" altLang="ja-JP" sz="3600" dirty="0">
              <a:solidFill>
                <a:schemeClr val="bg1"/>
              </a:solidFill>
            </a:endParaRPr>
          </a:p>
          <a:p>
            <a:pPr marL="0" indent="0">
              <a:buNone/>
            </a:pPr>
            <a:r>
              <a:rPr lang="ja-JP" altLang="en-US" sz="3600">
                <a:solidFill>
                  <a:schemeClr val="bg1"/>
                </a:solidFill>
              </a:rPr>
              <a:t>コミットメセージの記述は基本的に自由だけど</a:t>
            </a:r>
            <a:br>
              <a:rPr lang="en-US" altLang="ja-JP" sz="3600" dirty="0">
                <a:solidFill>
                  <a:schemeClr val="bg1"/>
                </a:solidFill>
              </a:rPr>
            </a:br>
            <a:r>
              <a:rPr lang="ja-JP" altLang="en-US" sz="3600">
                <a:solidFill>
                  <a:schemeClr val="bg1"/>
                </a:solidFill>
              </a:rPr>
              <a:t>プロジェクトによってはルールがあるから</a:t>
            </a:r>
            <a:r>
              <a:rPr lang="en-US" altLang="ja-JP" sz="3600" dirty="0">
                <a:solidFill>
                  <a:schemeClr val="bg1"/>
                </a:solidFill>
              </a:rPr>
              <a:t>PL</a:t>
            </a:r>
            <a:r>
              <a:rPr lang="ja-JP" altLang="en-US" sz="3600">
                <a:solidFill>
                  <a:schemeClr val="bg1"/>
                </a:solidFill>
              </a:rPr>
              <a:t>や</a:t>
            </a:r>
            <a:r>
              <a:rPr lang="en-US" altLang="ja-JP" sz="3600" dirty="0">
                <a:solidFill>
                  <a:schemeClr val="bg1"/>
                </a:solidFill>
              </a:rPr>
              <a:t>PM</a:t>
            </a:r>
            <a:r>
              <a:rPr lang="ja-JP" altLang="en-US" sz="3600">
                <a:solidFill>
                  <a:schemeClr val="bg1"/>
                </a:solidFill>
              </a:rPr>
              <a:t>に相談しよう</a:t>
            </a:r>
            <a:endParaRPr lang="en-US" altLang="ja-JP" sz="3600" dirty="0">
              <a:solidFill>
                <a:schemeClr val="bg1"/>
              </a:solidFill>
            </a:endParaRPr>
          </a:p>
        </p:txBody>
      </p:sp>
    </p:spTree>
    <p:extLst>
      <p:ext uri="{BB962C8B-B14F-4D97-AF65-F5344CB8AC3E}">
        <p14:creationId xmlns:p14="http://schemas.microsoft.com/office/powerpoint/2010/main" val="82218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strike="sngStrike" dirty="0">
                <a:solidFill>
                  <a:schemeClr val="bg1"/>
                </a:solidFill>
              </a:rPr>
              <a:t>git clone</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status</a:t>
            </a:r>
            <a:r>
              <a:rPr lang="ja-JP" altLang="en-US" sz="2800" strike="sngStrike">
                <a:solidFill>
                  <a:schemeClr val="bg1"/>
                </a:solidFill>
              </a:rPr>
              <a:t> を使ってみよう</a:t>
            </a:r>
            <a:endParaRPr lang="en-US" altLang="ja-JP" sz="2800" strike="sngStrike" dirty="0">
              <a:solidFill>
                <a:schemeClr val="bg1"/>
              </a:solidFill>
            </a:endParaRPr>
          </a:p>
          <a:p>
            <a:r>
              <a:rPr lang="en-US" altLang="ja-JP" sz="2800" strike="sngStrike" dirty="0">
                <a:solidFill>
                  <a:schemeClr val="bg1"/>
                </a:solidFill>
              </a:rPr>
              <a:t>git branch </a:t>
            </a:r>
            <a:r>
              <a:rPr lang="ja-JP" altLang="en-US" sz="2800" strike="sngStrike">
                <a:solidFill>
                  <a:schemeClr val="bg1"/>
                </a:solidFill>
              </a:rPr>
              <a:t>してみよう</a:t>
            </a:r>
            <a:endParaRPr lang="en-US" altLang="ja-JP" sz="2800" strike="sngStrike" dirty="0">
              <a:solidFill>
                <a:schemeClr val="bg1"/>
              </a:solidFill>
            </a:endParaRPr>
          </a:p>
          <a:p>
            <a:r>
              <a:rPr lang="ja-JP" altLang="en-US" sz="2800" strike="sngStrike">
                <a:solidFill>
                  <a:schemeClr val="bg1"/>
                </a:solidFill>
              </a:rPr>
              <a:t>変更を加えてみよう</a:t>
            </a:r>
            <a:endParaRPr lang="en-US" altLang="ja-JP" sz="2800" strike="sngStrike" dirty="0">
              <a:solidFill>
                <a:schemeClr val="bg1"/>
              </a:solidFill>
            </a:endParaRPr>
          </a:p>
          <a:p>
            <a:r>
              <a:rPr lang="en-US" altLang="ja-JP" sz="2800" strike="sngStrike" dirty="0">
                <a:solidFill>
                  <a:schemeClr val="bg1"/>
                </a:solidFill>
              </a:rPr>
              <a:t>git add </a:t>
            </a:r>
            <a:r>
              <a:rPr lang="ja-JP" altLang="en-US" sz="2800" strike="sngStrike">
                <a:solidFill>
                  <a:schemeClr val="bg1"/>
                </a:solidFill>
              </a:rPr>
              <a:t>してみよう</a:t>
            </a:r>
            <a:endParaRPr lang="en-US" altLang="ja-JP" sz="2800" strike="sngStrike"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strike="sngStrike" dirty="0">
                <a:solidFill>
                  <a:schemeClr val="bg1"/>
                </a:solidFill>
              </a:rPr>
              <a:t>git commit </a:t>
            </a:r>
            <a:r>
              <a:rPr lang="ja-JP" altLang="en-US" sz="2800" strike="sngStrike">
                <a:solidFill>
                  <a:schemeClr val="bg1"/>
                </a:solidFill>
              </a:rPr>
              <a:t>してみよう</a:t>
            </a:r>
            <a:endParaRPr lang="en-US" altLang="ja-JP" sz="2800" strike="sngStrike" dirty="0">
              <a:solidFill>
                <a:schemeClr val="bg1"/>
              </a:solidFill>
            </a:endParaRPr>
          </a:p>
          <a:p>
            <a:r>
              <a:rPr lang="en-US" altLang="ja-JP" sz="2800" dirty="0">
                <a:solidFill>
                  <a:schemeClr val="bg1"/>
                </a:solidFill>
              </a:rPr>
              <a:t>git push</a:t>
            </a:r>
            <a:r>
              <a:rPr lang="ja-JP" altLang="en-US" sz="2800">
                <a:solidFill>
                  <a:schemeClr val="bg1"/>
                </a:solidFill>
              </a:rPr>
              <a:t> してみよう</a:t>
            </a:r>
            <a:endParaRPr lang="en-US" altLang="ja-JP" sz="2800" dirty="0">
              <a:solidFill>
                <a:schemeClr val="bg1"/>
              </a:solidFill>
            </a:endParaRPr>
          </a:p>
          <a:p>
            <a:r>
              <a:rPr lang="en-US" altLang="ja-JP" sz="2800" dirty="0">
                <a:solidFill>
                  <a:schemeClr val="bg1"/>
                </a:solidFill>
              </a:rPr>
              <a:t>git pull</a:t>
            </a:r>
            <a:r>
              <a:rPr lang="ja-JP" altLang="en-US" sz="2800">
                <a:solidFill>
                  <a:schemeClr val="bg1"/>
                </a:solidFill>
              </a:rPr>
              <a:t> してみよう</a:t>
            </a:r>
            <a:endParaRPr kumimoji="1" lang="en-US" altLang="ja-JP" sz="2800" dirty="0">
              <a:solidFill>
                <a:schemeClr val="bg1"/>
              </a:solidFill>
            </a:endParaRPr>
          </a:p>
          <a:p>
            <a:r>
              <a:rPr kumimoji="1" lang="en-US" altLang="ja-JP" sz="2800" dirty="0">
                <a:solidFill>
                  <a:schemeClr val="bg1"/>
                </a:solidFill>
              </a:rPr>
              <a:t>pull request </a:t>
            </a:r>
            <a:r>
              <a:rPr kumimoji="1" lang="ja-JP" altLang="en-US" sz="2800">
                <a:solidFill>
                  <a:schemeClr val="bg1"/>
                </a:solidFill>
              </a:rPr>
              <a:t>を建ててみる</a:t>
            </a:r>
            <a:endParaRPr kumimoji="1" lang="en-US" altLang="ja-JP" sz="2800" dirty="0">
              <a:solidFill>
                <a:schemeClr val="bg1"/>
              </a:solidFill>
            </a:endParaRPr>
          </a:p>
          <a:p>
            <a:r>
              <a:rPr lang="en-US" altLang="ja-JP" sz="2800" dirty="0">
                <a:solidFill>
                  <a:schemeClr val="bg1"/>
                </a:solidFill>
              </a:rPr>
              <a:t>pull request</a:t>
            </a:r>
            <a:r>
              <a:rPr lang="ja-JP" altLang="en-US" sz="2800">
                <a:solidFill>
                  <a:schemeClr val="bg1"/>
                </a:solidFill>
              </a:rPr>
              <a:t>に対して</a:t>
            </a:r>
            <a:r>
              <a:rPr lang="en-US" altLang="ja-JP" sz="2800" dirty="0">
                <a:solidFill>
                  <a:schemeClr val="bg1"/>
                </a:solidFill>
              </a:rPr>
              <a:t>review</a:t>
            </a:r>
            <a:r>
              <a:rPr lang="ja-JP" altLang="en-US" sz="2800">
                <a:solidFill>
                  <a:schemeClr val="bg1"/>
                </a:solidFill>
              </a:rPr>
              <a:t>してみる</a:t>
            </a:r>
            <a:endParaRPr lang="en-US" altLang="ja-JP" sz="2800"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1093773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push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3600">
                <a:solidFill>
                  <a:schemeClr val="bg1"/>
                </a:solidFill>
              </a:rPr>
              <a:t>任意のポイントを作成することでこれまでの変更を変更履歴として管理できたよ</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lang="ja-JP" altLang="en-US" sz="3600">
                <a:solidFill>
                  <a:schemeClr val="bg1"/>
                </a:solidFill>
              </a:rPr>
              <a:t>この変更履歴を共有するために</a:t>
            </a:r>
            <a:r>
              <a:rPr lang="en-US" altLang="ja-JP" sz="3600" dirty="0">
                <a:solidFill>
                  <a:schemeClr val="bg1"/>
                </a:solidFill>
              </a:rPr>
              <a:t>GitHub</a:t>
            </a:r>
            <a:r>
              <a:rPr lang="ja-JP" altLang="en-US" sz="3600">
                <a:solidFill>
                  <a:schemeClr val="bg1"/>
                </a:solidFill>
              </a:rPr>
              <a:t>に送信する必要があるよ</a:t>
            </a:r>
            <a:endParaRPr lang="en-US" altLang="ja-JP" sz="3600" dirty="0">
              <a:solidFill>
                <a:schemeClr val="bg1"/>
              </a:solidFill>
            </a:endParaRPr>
          </a:p>
        </p:txBody>
      </p:sp>
    </p:spTree>
    <p:extLst>
      <p:ext uri="{BB962C8B-B14F-4D97-AF65-F5344CB8AC3E}">
        <p14:creationId xmlns:p14="http://schemas.microsoft.com/office/powerpoint/2010/main" val="122454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FCB93-1292-154A-B426-FB04AE7F26AB}"/>
              </a:ext>
            </a:extLst>
          </p:cNvPr>
          <p:cNvSpPr>
            <a:spLocks noGrp="1"/>
          </p:cNvSpPr>
          <p:nvPr>
            <p:ph type="title"/>
          </p:nvPr>
        </p:nvSpPr>
        <p:spPr/>
        <p:txBody>
          <a:bodyPr/>
          <a:lstStyle/>
          <a:p>
            <a:r>
              <a:rPr kumimoji="1" lang="en-US" altLang="ja-JP" dirty="0">
                <a:solidFill>
                  <a:schemeClr val="bg1"/>
                </a:solidFill>
              </a:rPr>
              <a:t>Git</a:t>
            </a:r>
            <a:r>
              <a:rPr kumimoji="1" lang="ja-JP" altLang="en-US">
                <a:solidFill>
                  <a:schemeClr val="bg1"/>
                </a:solidFill>
              </a:rPr>
              <a:t>とは</a:t>
            </a:r>
          </a:p>
        </p:txBody>
      </p:sp>
      <p:sp>
        <p:nvSpPr>
          <p:cNvPr id="3" name="コンテンツ プレースホルダー 2">
            <a:extLst>
              <a:ext uri="{FF2B5EF4-FFF2-40B4-BE49-F238E27FC236}">
                <a16:creationId xmlns:a16="http://schemas.microsoft.com/office/drawing/2014/main" id="{D5436B5E-35F2-064C-BA72-374E867C412B}"/>
              </a:ext>
            </a:extLst>
          </p:cNvPr>
          <p:cNvSpPr>
            <a:spLocks noGrp="1"/>
          </p:cNvSpPr>
          <p:nvPr>
            <p:ph idx="1"/>
          </p:nvPr>
        </p:nvSpPr>
        <p:spPr/>
        <p:txBody>
          <a:bodyPr>
            <a:normAutofit/>
          </a:bodyPr>
          <a:lstStyle/>
          <a:p>
            <a:pPr marL="0" indent="0">
              <a:buNone/>
            </a:pPr>
            <a:r>
              <a:rPr lang="en-US" altLang="ja-JP" sz="19900" strike="sngStrike" dirty="0" err="1">
                <a:solidFill>
                  <a:schemeClr val="bg1"/>
                </a:solidFill>
              </a:rPr>
              <a:t>ggrks</a:t>
            </a:r>
            <a:endParaRPr lang="en-US" altLang="ja-JP" sz="4400" strike="sngStrike" dirty="0">
              <a:solidFill>
                <a:schemeClr val="bg1"/>
              </a:solidFill>
            </a:endParaRPr>
          </a:p>
        </p:txBody>
      </p:sp>
    </p:spTree>
    <p:extLst>
      <p:ext uri="{BB962C8B-B14F-4D97-AF65-F5344CB8AC3E}">
        <p14:creationId xmlns:p14="http://schemas.microsoft.com/office/powerpoint/2010/main" val="22338083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push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fontScale="92500"/>
          </a:bodyPr>
          <a:lstStyle/>
          <a:p>
            <a:pPr marL="0" indent="0">
              <a:buNone/>
            </a:pPr>
            <a:r>
              <a:rPr lang="ja-JP" altLang="en-US" sz="3600">
                <a:solidFill>
                  <a:schemeClr val="bg1"/>
                </a:solidFill>
              </a:rPr>
              <a:t>この変更履歴を共有するために</a:t>
            </a:r>
            <a:r>
              <a:rPr lang="en-US" altLang="ja-JP" sz="3600" dirty="0">
                <a:solidFill>
                  <a:schemeClr val="bg1"/>
                </a:solidFill>
              </a:rPr>
              <a:t>GitHub</a:t>
            </a:r>
            <a:r>
              <a:rPr lang="ja-JP" altLang="en-US" sz="3600">
                <a:solidFill>
                  <a:schemeClr val="bg1"/>
                </a:solidFill>
              </a:rPr>
              <a:t>に送信する必要があるよ</a:t>
            </a:r>
            <a:endParaRPr lang="en-US" altLang="ja-JP" sz="3600" dirty="0">
              <a:solidFill>
                <a:schemeClr val="bg1"/>
              </a:solidFill>
            </a:endParaRPr>
          </a:p>
          <a:p>
            <a:pPr marL="0" indent="0">
              <a:buNone/>
            </a:pPr>
            <a:r>
              <a:rPr lang="en-US" altLang="ja-JP" sz="3600" dirty="0">
                <a:solidFill>
                  <a:schemeClr val="bg1"/>
                </a:solidFill>
              </a:rPr>
              <a:t>GitHub</a:t>
            </a:r>
            <a:r>
              <a:rPr lang="ja-JP" altLang="en-US" sz="3600">
                <a:solidFill>
                  <a:schemeClr val="bg1"/>
                </a:solidFill>
              </a:rPr>
              <a:t>に変更履歴を送信するには該当リポジトリのディレクトリで以下のコマンドを実行するよ</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lang="en-US" altLang="ja-JP" sz="3600" dirty="0">
                <a:solidFill>
                  <a:schemeClr val="bg1"/>
                </a:solidFill>
              </a:rPr>
              <a:t>git push</a:t>
            </a:r>
          </a:p>
        </p:txBody>
      </p:sp>
    </p:spTree>
    <p:extLst>
      <p:ext uri="{BB962C8B-B14F-4D97-AF65-F5344CB8AC3E}">
        <p14:creationId xmlns:p14="http://schemas.microsoft.com/office/powerpoint/2010/main" val="27725200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push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fontScale="77500" lnSpcReduction="20000"/>
          </a:bodyPr>
          <a:lstStyle/>
          <a:p>
            <a:pPr marL="0" indent="0">
              <a:buNone/>
            </a:pPr>
            <a:r>
              <a:rPr lang="ja-JP" altLang="en-US" sz="3600">
                <a:solidFill>
                  <a:schemeClr val="bg1"/>
                </a:solidFill>
              </a:rPr>
              <a:t>ブランチを切った後の最初の</a:t>
            </a:r>
            <a:r>
              <a:rPr lang="en-US" altLang="ja-JP" sz="3600" dirty="0">
                <a:solidFill>
                  <a:schemeClr val="bg1"/>
                </a:solidFill>
              </a:rPr>
              <a:t>push</a:t>
            </a:r>
            <a:r>
              <a:rPr lang="ja-JP" altLang="en-US" sz="3600">
                <a:solidFill>
                  <a:schemeClr val="bg1"/>
                </a:solidFill>
              </a:rPr>
              <a:t>ではエラーが出るかも</a:t>
            </a:r>
            <a:r>
              <a:rPr lang="en-US" altLang="ja-JP" sz="3600" dirty="0">
                <a:solidFill>
                  <a:schemeClr val="bg1"/>
                </a:solidFill>
              </a:rPr>
              <a:t>…</a:t>
            </a:r>
            <a:r>
              <a:rPr lang="ja-JP" altLang="en-US" sz="3600">
                <a:solidFill>
                  <a:schemeClr val="bg1"/>
                </a:solidFill>
              </a:rPr>
              <a:t>↓</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lang="en-US" altLang="ja-JP" sz="3600" dirty="0">
                <a:solidFill>
                  <a:schemeClr val="bg1"/>
                </a:solidFill>
              </a:rPr>
              <a:t>$ git push</a:t>
            </a:r>
          </a:p>
          <a:p>
            <a:pPr marL="0" indent="0">
              <a:buNone/>
            </a:pPr>
            <a:r>
              <a:rPr lang="en-US" altLang="ja-JP" sz="3600" dirty="0">
                <a:solidFill>
                  <a:schemeClr val="bg1"/>
                </a:solidFill>
              </a:rPr>
              <a:t>fatal: The current branch test has no upstream branch.</a:t>
            </a:r>
          </a:p>
          <a:p>
            <a:pPr marL="0" indent="0">
              <a:buNone/>
            </a:pPr>
            <a:r>
              <a:rPr lang="en-US" altLang="ja-JP" sz="3600" dirty="0">
                <a:solidFill>
                  <a:schemeClr val="bg1"/>
                </a:solidFill>
              </a:rPr>
              <a:t>To push the current branch and set the remote as upstream, use</a:t>
            </a:r>
          </a:p>
          <a:p>
            <a:pPr marL="0" indent="0">
              <a:buNone/>
            </a:pPr>
            <a:r>
              <a:rPr lang="en-US" altLang="ja-JP" sz="3600" dirty="0">
                <a:solidFill>
                  <a:schemeClr val="bg1"/>
                </a:solidFill>
              </a:rPr>
              <a:t>    git push --set-upstream origin test</a:t>
            </a:r>
          </a:p>
          <a:p>
            <a:pPr marL="0" indent="0">
              <a:buNone/>
            </a:pPr>
            <a:r>
              <a:rPr lang="en-US" altLang="ja-JP" sz="3600" dirty="0">
                <a:solidFill>
                  <a:schemeClr val="bg1"/>
                </a:solidFill>
              </a:rPr>
              <a:t>$</a:t>
            </a:r>
          </a:p>
        </p:txBody>
      </p:sp>
    </p:spTree>
    <p:extLst>
      <p:ext uri="{BB962C8B-B14F-4D97-AF65-F5344CB8AC3E}">
        <p14:creationId xmlns:p14="http://schemas.microsoft.com/office/powerpoint/2010/main" val="26569670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push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3600">
                <a:solidFill>
                  <a:schemeClr val="bg1"/>
                </a:solidFill>
              </a:rPr>
              <a:t>そんなときはエラー・メッセージに従って</a:t>
            </a:r>
            <a:br>
              <a:rPr lang="en-US" altLang="ja-JP" sz="3600" dirty="0">
                <a:solidFill>
                  <a:schemeClr val="bg1"/>
                </a:solidFill>
              </a:rPr>
            </a:br>
            <a:r>
              <a:rPr lang="ja-JP" altLang="en-US" sz="3600">
                <a:solidFill>
                  <a:schemeClr val="bg1"/>
                </a:solidFill>
              </a:rPr>
              <a:t>以下のコマンドを実行するよ</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lang="en-US" altLang="ja-JP" sz="3600" dirty="0">
                <a:solidFill>
                  <a:schemeClr val="bg1"/>
                </a:solidFill>
              </a:rPr>
              <a:t>git push --set-upstream origin test</a:t>
            </a:r>
          </a:p>
          <a:p>
            <a:pPr marL="0" indent="0">
              <a:buNone/>
            </a:pPr>
            <a:endParaRPr lang="en-US" altLang="ja-JP" sz="3600" dirty="0">
              <a:solidFill>
                <a:schemeClr val="bg1"/>
              </a:solidFill>
            </a:endParaRPr>
          </a:p>
        </p:txBody>
      </p:sp>
    </p:spTree>
    <p:extLst>
      <p:ext uri="{BB962C8B-B14F-4D97-AF65-F5344CB8AC3E}">
        <p14:creationId xmlns:p14="http://schemas.microsoft.com/office/powerpoint/2010/main" val="22078846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strike="sngStrike" dirty="0">
                <a:solidFill>
                  <a:schemeClr val="bg1"/>
                </a:solidFill>
              </a:rPr>
              <a:t>git clone</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status</a:t>
            </a:r>
            <a:r>
              <a:rPr lang="ja-JP" altLang="en-US" sz="2800" strike="sngStrike">
                <a:solidFill>
                  <a:schemeClr val="bg1"/>
                </a:solidFill>
              </a:rPr>
              <a:t> を使ってみよう</a:t>
            </a:r>
            <a:endParaRPr lang="en-US" altLang="ja-JP" sz="2800" strike="sngStrike" dirty="0">
              <a:solidFill>
                <a:schemeClr val="bg1"/>
              </a:solidFill>
            </a:endParaRPr>
          </a:p>
          <a:p>
            <a:r>
              <a:rPr lang="en-US" altLang="ja-JP" sz="2800" strike="sngStrike" dirty="0">
                <a:solidFill>
                  <a:schemeClr val="bg1"/>
                </a:solidFill>
              </a:rPr>
              <a:t>git branch </a:t>
            </a:r>
            <a:r>
              <a:rPr lang="ja-JP" altLang="en-US" sz="2800" strike="sngStrike">
                <a:solidFill>
                  <a:schemeClr val="bg1"/>
                </a:solidFill>
              </a:rPr>
              <a:t>してみよう</a:t>
            </a:r>
            <a:endParaRPr lang="en-US" altLang="ja-JP" sz="2800" strike="sngStrike" dirty="0">
              <a:solidFill>
                <a:schemeClr val="bg1"/>
              </a:solidFill>
            </a:endParaRPr>
          </a:p>
          <a:p>
            <a:r>
              <a:rPr lang="ja-JP" altLang="en-US" sz="2800" strike="sngStrike">
                <a:solidFill>
                  <a:schemeClr val="bg1"/>
                </a:solidFill>
              </a:rPr>
              <a:t>変更を加えてみよう</a:t>
            </a:r>
            <a:endParaRPr lang="en-US" altLang="ja-JP" sz="2800" strike="sngStrike" dirty="0">
              <a:solidFill>
                <a:schemeClr val="bg1"/>
              </a:solidFill>
            </a:endParaRPr>
          </a:p>
          <a:p>
            <a:r>
              <a:rPr lang="en-US" altLang="ja-JP" sz="2800" strike="sngStrike" dirty="0">
                <a:solidFill>
                  <a:schemeClr val="bg1"/>
                </a:solidFill>
              </a:rPr>
              <a:t>git add </a:t>
            </a:r>
            <a:r>
              <a:rPr lang="ja-JP" altLang="en-US" sz="2800" strike="sngStrike">
                <a:solidFill>
                  <a:schemeClr val="bg1"/>
                </a:solidFill>
              </a:rPr>
              <a:t>してみよう</a:t>
            </a:r>
            <a:endParaRPr lang="en-US" altLang="ja-JP" sz="2800" strike="sngStrike"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strike="sngStrike" dirty="0">
                <a:solidFill>
                  <a:schemeClr val="bg1"/>
                </a:solidFill>
              </a:rPr>
              <a:t>git commit </a:t>
            </a:r>
            <a:r>
              <a:rPr lang="ja-JP" altLang="en-US" sz="2800" strike="sngStrike">
                <a:solidFill>
                  <a:schemeClr val="bg1"/>
                </a:solidFill>
              </a:rPr>
              <a:t>してみよう</a:t>
            </a:r>
            <a:endParaRPr lang="en-US" altLang="ja-JP" sz="2800" strike="sngStrike" dirty="0">
              <a:solidFill>
                <a:schemeClr val="bg1"/>
              </a:solidFill>
            </a:endParaRPr>
          </a:p>
          <a:p>
            <a:r>
              <a:rPr lang="en-US" altLang="ja-JP" sz="2800" strike="sngStrike" dirty="0">
                <a:solidFill>
                  <a:schemeClr val="bg1"/>
                </a:solidFill>
              </a:rPr>
              <a:t>git push</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dirty="0">
                <a:solidFill>
                  <a:schemeClr val="bg1"/>
                </a:solidFill>
              </a:rPr>
              <a:t>git pull</a:t>
            </a:r>
            <a:r>
              <a:rPr lang="ja-JP" altLang="en-US" sz="2800">
                <a:solidFill>
                  <a:schemeClr val="bg1"/>
                </a:solidFill>
              </a:rPr>
              <a:t> してみよう</a:t>
            </a:r>
            <a:endParaRPr kumimoji="1" lang="en-US" altLang="ja-JP" sz="2800" dirty="0">
              <a:solidFill>
                <a:schemeClr val="bg1"/>
              </a:solidFill>
            </a:endParaRPr>
          </a:p>
          <a:p>
            <a:r>
              <a:rPr kumimoji="1" lang="en-US" altLang="ja-JP" sz="2800" dirty="0">
                <a:solidFill>
                  <a:schemeClr val="bg1"/>
                </a:solidFill>
              </a:rPr>
              <a:t>pull request </a:t>
            </a:r>
            <a:r>
              <a:rPr kumimoji="1" lang="ja-JP" altLang="en-US" sz="2800">
                <a:solidFill>
                  <a:schemeClr val="bg1"/>
                </a:solidFill>
              </a:rPr>
              <a:t>を建ててみる</a:t>
            </a:r>
            <a:endParaRPr kumimoji="1" lang="en-US" altLang="ja-JP" sz="2800" dirty="0">
              <a:solidFill>
                <a:schemeClr val="bg1"/>
              </a:solidFill>
            </a:endParaRPr>
          </a:p>
          <a:p>
            <a:r>
              <a:rPr lang="en-US" altLang="ja-JP" sz="2800" dirty="0">
                <a:solidFill>
                  <a:schemeClr val="bg1"/>
                </a:solidFill>
              </a:rPr>
              <a:t>pull request</a:t>
            </a:r>
            <a:r>
              <a:rPr lang="ja-JP" altLang="en-US" sz="2800">
                <a:solidFill>
                  <a:schemeClr val="bg1"/>
                </a:solidFill>
              </a:rPr>
              <a:t>に対して</a:t>
            </a:r>
            <a:r>
              <a:rPr lang="en-US" altLang="ja-JP" sz="2800" dirty="0">
                <a:solidFill>
                  <a:schemeClr val="bg1"/>
                </a:solidFill>
              </a:rPr>
              <a:t>review</a:t>
            </a:r>
            <a:r>
              <a:rPr lang="ja-JP" altLang="en-US" sz="2800">
                <a:solidFill>
                  <a:schemeClr val="bg1"/>
                </a:solidFill>
              </a:rPr>
              <a:t>してみる</a:t>
            </a:r>
            <a:endParaRPr lang="en-US" altLang="ja-JP" sz="2800"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2339513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pull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3600">
                <a:solidFill>
                  <a:schemeClr val="bg1"/>
                </a:solidFill>
              </a:rPr>
              <a:t>他のメンバーが変更した変更履歴を自分の</a:t>
            </a:r>
            <a:r>
              <a:rPr lang="en-US" altLang="ja-JP" sz="3600" dirty="0">
                <a:solidFill>
                  <a:schemeClr val="bg1"/>
                </a:solidFill>
              </a:rPr>
              <a:t>PC</a:t>
            </a:r>
            <a:r>
              <a:rPr lang="ja-JP" altLang="en-US" sz="3600">
                <a:solidFill>
                  <a:schemeClr val="bg1"/>
                </a:solidFill>
              </a:rPr>
              <a:t>に</a:t>
            </a:r>
            <a:r>
              <a:rPr lang="en-US" altLang="ja-JP" sz="3600" dirty="0">
                <a:solidFill>
                  <a:schemeClr val="bg1"/>
                </a:solidFill>
              </a:rPr>
              <a:t>clone</a:t>
            </a:r>
            <a:r>
              <a:rPr lang="ja-JP" altLang="en-US" sz="3600">
                <a:solidFill>
                  <a:schemeClr val="bg1"/>
                </a:solidFill>
              </a:rPr>
              <a:t>したリポジトリにも適用する必要があるよ</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lang="ja-JP" altLang="en-US" sz="3600">
                <a:solidFill>
                  <a:schemeClr val="bg1"/>
                </a:solidFill>
              </a:rPr>
              <a:t>ちょっと説明が難しいのでホワイトボードへ</a:t>
            </a:r>
            <a:r>
              <a:rPr lang="en-US" altLang="ja-JP" sz="3600" dirty="0">
                <a:solidFill>
                  <a:schemeClr val="bg1"/>
                </a:solidFill>
              </a:rPr>
              <a:t>…</a:t>
            </a:r>
          </a:p>
        </p:txBody>
      </p:sp>
    </p:spTree>
    <p:extLst>
      <p:ext uri="{BB962C8B-B14F-4D97-AF65-F5344CB8AC3E}">
        <p14:creationId xmlns:p14="http://schemas.microsoft.com/office/powerpoint/2010/main" val="22851536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pull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en-US" altLang="ja-JP" sz="3600" dirty="0">
                <a:solidFill>
                  <a:schemeClr val="bg1"/>
                </a:solidFill>
              </a:rPr>
              <a:t>GitHub</a:t>
            </a:r>
            <a:r>
              <a:rPr lang="ja-JP" altLang="en-US" sz="3600">
                <a:solidFill>
                  <a:schemeClr val="bg1"/>
                </a:solidFill>
              </a:rPr>
              <a:t>の変更履歴を自分の</a:t>
            </a:r>
            <a:r>
              <a:rPr lang="en-US" altLang="ja-JP" sz="3600" dirty="0">
                <a:solidFill>
                  <a:schemeClr val="bg1"/>
                </a:solidFill>
              </a:rPr>
              <a:t>PC</a:t>
            </a:r>
            <a:r>
              <a:rPr lang="ja-JP" altLang="en-US" sz="3600">
                <a:solidFill>
                  <a:schemeClr val="bg1"/>
                </a:solidFill>
              </a:rPr>
              <a:t>のリポジトリに適用するには該当リポジトリのディレクトリで以下のコマンドを実行するよ</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lang="en-US" altLang="ja-JP" sz="3600" dirty="0">
                <a:solidFill>
                  <a:schemeClr val="bg1"/>
                </a:solidFill>
              </a:rPr>
              <a:t>git pull</a:t>
            </a:r>
          </a:p>
        </p:txBody>
      </p:sp>
    </p:spTree>
    <p:extLst>
      <p:ext uri="{BB962C8B-B14F-4D97-AF65-F5344CB8AC3E}">
        <p14:creationId xmlns:p14="http://schemas.microsoft.com/office/powerpoint/2010/main" val="25296757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pull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en-US" altLang="ja-JP" sz="3600" dirty="0">
                <a:solidFill>
                  <a:schemeClr val="bg1"/>
                </a:solidFill>
              </a:rPr>
              <a:t>git pull</a:t>
            </a:r>
            <a:r>
              <a:rPr lang="ja-JP" altLang="en-US" sz="3600">
                <a:solidFill>
                  <a:schemeClr val="bg1"/>
                </a:solidFill>
              </a:rPr>
              <a:t>を実行するとリモートリポジトリの変更履歴をローカルリポジトリに同期した後，現在のローカルリポジトリにマージします。</a:t>
            </a:r>
            <a:r>
              <a:rPr lang="en-US" altLang="ja-JP" sz="3600" dirty="0">
                <a:solidFill>
                  <a:schemeClr val="bg1"/>
                </a:solidFill>
              </a:rPr>
              <a:t>(</a:t>
            </a:r>
            <a:r>
              <a:rPr lang="ja-JP" altLang="en-US" sz="3600">
                <a:solidFill>
                  <a:schemeClr val="bg1"/>
                </a:solidFill>
              </a:rPr>
              <a:t>マージ：くっつける</a:t>
            </a:r>
            <a:r>
              <a:rPr lang="en-US" altLang="ja-JP" sz="3600" dirty="0">
                <a:solidFill>
                  <a:schemeClr val="bg1"/>
                </a:solidFill>
              </a:rPr>
              <a:t>)</a:t>
            </a:r>
          </a:p>
        </p:txBody>
      </p:sp>
    </p:spTree>
    <p:extLst>
      <p:ext uri="{BB962C8B-B14F-4D97-AF65-F5344CB8AC3E}">
        <p14:creationId xmlns:p14="http://schemas.microsoft.com/office/powerpoint/2010/main" val="2594285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pull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ja-JP" altLang="en-US" sz="3600">
                <a:solidFill>
                  <a:schemeClr val="bg1"/>
                </a:solidFill>
              </a:rPr>
              <a:t>現在のローカルリポジトリにマージせずに</a:t>
            </a:r>
            <a:br>
              <a:rPr lang="en-US" altLang="ja-JP" sz="3600" dirty="0">
                <a:solidFill>
                  <a:schemeClr val="bg1"/>
                </a:solidFill>
              </a:rPr>
            </a:br>
            <a:r>
              <a:rPr lang="ja-JP" altLang="en-US" sz="3600">
                <a:solidFill>
                  <a:schemeClr val="bg1"/>
                </a:solidFill>
              </a:rPr>
              <a:t>リモートリポジトリの変更履歴をローカルリポジトリに同期するには以下のコマンドが適しているよ</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lang="en-US" altLang="ja-JP" sz="3600" dirty="0">
                <a:solidFill>
                  <a:schemeClr val="bg1"/>
                </a:solidFill>
              </a:rPr>
              <a:t>git fetch</a:t>
            </a:r>
          </a:p>
        </p:txBody>
      </p:sp>
    </p:spTree>
    <p:extLst>
      <p:ext uri="{BB962C8B-B14F-4D97-AF65-F5344CB8AC3E}">
        <p14:creationId xmlns:p14="http://schemas.microsoft.com/office/powerpoint/2010/main" val="4021077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2D5F9-9E3D-574D-B3C1-66AA15CEFC88}"/>
              </a:ext>
            </a:extLst>
          </p:cNvPr>
          <p:cNvSpPr>
            <a:spLocks noGrp="1"/>
          </p:cNvSpPr>
          <p:nvPr>
            <p:ph type="title"/>
          </p:nvPr>
        </p:nvSpPr>
        <p:spPr/>
        <p:txBody>
          <a:bodyPr/>
          <a:lstStyle/>
          <a:p>
            <a:r>
              <a:rPr lang="en-US" altLang="ja-JP" dirty="0">
                <a:solidFill>
                  <a:schemeClr val="bg1"/>
                </a:solidFill>
              </a:rPr>
              <a:t>git pull </a:t>
            </a:r>
            <a:r>
              <a:rPr lang="ja-JP" altLang="en-US">
                <a:solidFill>
                  <a:schemeClr val="bg1"/>
                </a:solidFill>
              </a:rPr>
              <a:t>してみよう</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63486D3-91FE-8F44-8524-70AE4EB1F8F8}"/>
              </a:ext>
            </a:extLst>
          </p:cNvPr>
          <p:cNvSpPr>
            <a:spLocks noGrp="1"/>
          </p:cNvSpPr>
          <p:nvPr>
            <p:ph idx="1"/>
          </p:nvPr>
        </p:nvSpPr>
        <p:spPr/>
        <p:txBody>
          <a:bodyPr>
            <a:normAutofit/>
          </a:bodyPr>
          <a:lstStyle/>
          <a:p>
            <a:pPr marL="0" indent="0">
              <a:buNone/>
            </a:pPr>
            <a:r>
              <a:rPr lang="en-US" altLang="ja-JP" sz="3600" dirty="0">
                <a:solidFill>
                  <a:schemeClr val="bg1"/>
                </a:solidFill>
              </a:rPr>
              <a:t>git pull</a:t>
            </a:r>
            <a:r>
              <a:rPr lang="ja-JP" altLang="en-US" sz="3600">
                <a:solidFill>
                  <a:schemeClr val="bg1"/>
                </a:solidFill>
              </a:rPr>
              <a:t> は </a:t>
            </a:r>
            <a:r>
              <a:rPr lang="en-US" altLang="ja-JP" sz="3600" dirty="0">
                <a:solidFill>
                  <a:schemeClr val="bg1"/>
                </a:solidFill>
              </a:rPr>
              <a:t>fetch+</a:t>
            </a:r>
            <a:r>
              <a:rPr lang="ja-JP" altLang="en-US" sz="3600">
                <a:solidFill>
                  <a:schemeClr val="bg1"/>
                </a:solidFill>
              </a:rPr>
              <a:t>マージ ということを頭の片隅に</a:t>
            </a:r>
            <a:br>
              <a:rPr lang="en-US" altLang="ja-JP" sz="3600" dirty="0">
                <a:solidFill>
                  <a:schemeClr val="bg1"/>
                </a:solidFill>
              </a:rPr>
            </a:br>
            <a:r>
              <a:rPr lang="ja-JP" altLang="en-US" sz="3600">
                <a:solidFill>
                  <a:schemeClr val="bg1"/>
                </a:solidFill>
              </a:rPr>
              <a:t>覚えておこう</a:t>
            </a:r>
            <a:endParaRPr lang="en-US" altLang="ja-JP" sz="3600" dirty="0">
              <a:solidFill>
                <a:schemeClr val="bg1"/>
              </a:solidFill>
            </a:endParaRPr>
          </a:p>
          <a:p>
            <a:pPr marL="0" indent="0">
              <a:buNone/>
            </a:pPr>
            <a:endParaRPr lang="en-US" altLang="ja-JP" sz="3600" dirty="0">
              <a:solidFill>
                <a:schemeClr val="bg1"/>
              </a:solidFill>
            </a:endParaRPr>
          </a:p>
          <a:p>
            <a:pPr marL="0" indent="0">
              <a:buNone/>
            </a:pPr>
            <a:r>
              <a:rPr lang="en-US" altLang="ja-JP" sz="3600" dirty="0">
                <a:solidFill>
                  <a:schemeClr val="bg1"/>
                </a:solidFill>
              </a:rPr>
              <a:t>git fetch</a:t>
            </a:r>
            <a:r>
              <a:rPr lang="ja-JP" altLang="en-US" sz="3600">
                <a:solidFill>
                  <a:schemeClr val="bg1"/>
                </a:solidFill>
              </a:rPr>
              <a:t>はマージしないぶん気軽に実行し</a:t>
            </a:r>
            <a:br>
              <a:rPr lang="en-US" altLang="ja-JP" sz="3600" dirty="0">
                <a:solidFill>
                  <a:schemeClr val="bg1"/>
                </a:solidFill>
              </a:rPr>
            </a:br>
            <a:r>
              <a:rPr lang="ja-JP" altLang="en-US" sz="3600">
                <a:solidFill>
                  <a:schemeClr val="bg1"/>
                </a:solidFill>
              </a:rPr>
              <a:t>て問題無いよ→というより定期的に</a:t>
            </a:r>
            <a:r>
              <a:rPr lang="en-US" altLang="ja-JP" sz="3600" dirty="0">
                <a:solidFill>
                  <a:schemeClr val="bg1"/>
                </a:solidFill>
              </a:rPr>
              <a:t>fetch</a:t>
            </a:r>
            <a:r>
              <a:rPr lang="ja-JP" altLang="en-US" sz="3600">
                <a:solidFill>
                  <a:schemeClr val="bg1"/>
                </a:solidFill>
              </a:rPr>
              <a:t>しよう</a:t>
            </a:r>
            <a:endParaRPr lang="en-US" altLang="ja-JP" sz="3600" dirty="0">
              <a:solidFill>
                <a:schemeClr val="bg1"/>
              </a:solidFill>
            </a:endParaRPr>
          </a:p>
        </p:txBody>
      </p:sp>
    </p:spTree>
    <p:extLst>
      <p:ext uri="{BB962C8B-B14F-4D97-AF65-F5344CB8AC3E}">
        <p14:creationId xmlns:p14="http://schemas.microsoft.com/office/powerpoint/2010/main" val="18317436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4AA2B-F6B7-3C48-B4E6-C5EBBA793CD4}"/>
              </a:ext>
            </a:extLst>
          </p:cNvPr>
          <p:cNvSpPr>
            <a:spLocks noGrp="1"/>
          </p:cNvSpPr>
          <p:nvPr>
            <p:ph type="title"/>
          </p:nvPr>
        </p:nvSpPr>
        <p:spPr/>
        <p:txBody>
          <a:bodyPr/>
          <a:lstStyle/>
          <a:p>
            <a:r>
              <a:rPr lang="ja-JP" altLang="en-US">
                <a:solidFill>
                  <a:schemeClr val="bg1"/>
                </a:solidFill>
              </a:rPr>
              <a:t>実践</a:t>
            </a:r>
            <a:r>
              <a:rPr lang="en-US" altLang="ja-JP" dirty="0">
                <a:solidFill>
                  <a:schemeClr val="bg1"/>
                </a:solidFill>
              </a:rPr>
              <a:t>(</a:t>
            </a:r>
            <a:r>
              <a:rPr lang="ja-JP" altLang="en-US">
                <a:solidFill>
                  <a:schemeClr val="bg1"/>
                </a:solidFill>
              </a:rPr>
              <a:t>基本</a:t>
            </a:r>
            <a:r>
              <a:rPr lang="en-US" altLang="ja-JP" dirty="0">
                <a:solidFill>
                  <a:schemeClr val="bg1"/>
                </a:solidFill>
              </a:rPr>
              <a:t>)</a:t>
            </a:r>
            <a:endParaRPr kumimoji="1" lang="ja-JP" altLang="en-US">
              <a:solidFill>
                <a:schemeClr val="bg1"/>
              </a:solidFill>
            </a:endParaRPr>
          </a:p>
        </p:txBody>
      </p:sp>
      <p:sp>
        <p:nvSpPr>
          <p:cNvPr id="3" name="コンテンツ プレースホルダー 2">
            <a:extLst>
              <a:ext uri="{FF2B5EF4-FFF2-40B4-BE49-F238E27FC236}">
                <a16:creationId xmlns:a16="http://schemas.microsoft.com/office/drawing/2014/main" id="{99E24556-52DF-8B41-BD0B-5CEBF2B6B3B2}"/>
              </a:ext>
            </a:extLst>
          </p:cNvPr>
          <p:cNvSpPr>
            <a:spLocks noGrp="1"/>
          </p:cNvSpPr>
          <p:nvPr>
            <p:ph sz="half" idx="1"/>
          </p:nvPr>
        </p:nvSpPr>
        <p:spPr/>
        <p:txBody>
          <a:bodyPr>
            <a:normAutofit lnSpcReduction="10000"/>
          </a:bodyPr>
          <a:lstStyle/>
          <a:p>
            <a:r>
              <a:rPr lang="en-US" altLang="ja-JP" sz="2800" strike="sngStrike" dirty="0">
                <a:solidFill>
                  <a:schemeClr val="bg1"/>
                </a:solidFill>
              </a:rPr>
              <a:t>SYSKEN</a:t>
            </a:r>
            <a:r>
              <a:rPr lang="ja-JP" altLang="en-US" sz="2800" strike="sngStrike">
                <a:solidFill>
                  <a:schemeClr val="bg1"/>
                </a:solidFill>
              </a:rPr>
              <a:t>に参加してみよう</a:t>
            </a:r>
            <a:endParaRPr lang="en-US" altLang="ja-JP" sz="2800" strike="sngStrike" dirty="0">
              <a:solidFill>
                <a:schemeClr val="bg1"/>
              </a:solidFill>
            </a:endParaRPr>
          </a:p>
          <a:p>
            <a:r>
              <a:rPr lang="en-US" altLang="ja-JP" sz="2800" strike="sngStrike" dirty="0">
                <a:solidFill>
                  <a:schemeClr val="bg1"/>
                </a:solidFill>
              </a:rPr>
              <a:t>git clone</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status</a:t>
            </a:r>
            <a:r>
              <a:rPr lang="ja-JP" altLang="en-US" sz="2800" strike="sngStrike">
                <a:solidFill>
                  <a:schemeClr val="bg1"/>
                </a:solidFill>
              </a:rPr>
              <a:t> を使ってみよう</a:t>
            </a:r>
            <a:endParaRPr lang="en-US" altLang="ja-JP" sz="2800" strike="sngStrike" dirty="0">
              <a:solidFill>
                <a:schemeClr val="bg1"/>
              </a:solidFill>
            </a:endParaRPr>
          </a:p>
          <a:p>
            <a:r>
              <a:rPr lang="en-US" altLang="ja-JP" sz="2800" strike="sngStrike" dirty="0">
                <a:solidFill>
                  <a:schemeClr val="bg1"/>
                </a:solidFill>
              </a:rPr>
              <a:t>git branch </a:t>
            </a:r>
            <a:r>
              <a:rPr lang="ja-JP" altLang="en-US" sz="2800" strike="sngStrike">
                <a:solidFill>
                  <a:schemeClr val="bg1"/>
                </a:solidFill>
              </a:rPr>
              <a:t>してみよう</a:t>
            </a:r>
            <a:endParaRPr lang="en-US" altLang="ja-JP" sz="2800" strike="sngStrike" dirty="0">
              <a:solidFill>
                <a:schemeClr val="bg1"/>
              </a:solidFill>
            </a:endParaRPr>
          </a:p>
          <a:p>
            <a:r>
              <a:rPr lang="ja-JP" altLang="en-US" sz="2800" strike="sngStrike">
                <a:solidFill>
                  <a:schemeClr val="bg1"/>
                </a:solidFill>
              </a:rPr>
              <a:t>変更を加えてみよう</a:t>
            </a:r>
            <a:endParaRPr lang="en-US" altLang="ja-JP" sz="2800" strike="sngStrike" dirty="0">
              <a:solidFill>
                <a:schemeClr val="bg1"/>
              </a:solidFill>
            </a:endParaRPr>
          </a:p>
          <a:p>
            <a:r>
              <a:rPr lang="en-US" altLang="ja-JP" sz="2800" strike="sngStrike" dirty="0">
                <a:solidFill>
                  <a:schemeClr val="bg1"/>
                </a:solidFill>
              </a:rPr>
              <a:t>git add </a:t>
            </a:r>
            <a:r>
              <a:rPr lang="ja-JP" altLang="en-US" sz="2800" strike="sngStrike">
                <a:solidFill>
                  <a:schemeClr val="bg1"/>
                </a:solidFill>
              </a:rPr>
              <a:t>してみよう</a:t>
            </a:r>
            <a:endParaRPr lang="en-US" altLang="ja-JP" sz="2800" strike="sngStrike" dirty="0">
              <a:solidFill>
                <a:schemeClr val="bg1"/>
              </a:solidFill>
            </a:endParaRPr>
          </a:p>
        </p:txBody>
      </p:sp>
      <p:sp>
        <p:nvSpPr>
          <p:cNvPr id="4" name="コンテンツ プレースホルダー 3">
            <a:extLst>
              <a:ext uri="{FF2B5EF4-FFF2-40B4-BE49-F238E27FC236}">
                <a16:creationId xmlns:a16="http://schemas.microsoft.com/office/drawing/2014/main" id="{FBF55165-D9A2-4A4E-AADC-94E60E754F1E}"/>
              </a:ext>
            </a:extLst>
          </p:cNvPr>
          <p:cNvSpPr>
            <a:spLocks noGrp="1"/>
          </p:cNvSpPr>
          <p:nvPr>
            <p:ph sz="half" idx="2"/>
          </p:nvPr>
        </p:nvSpPr>
        <p:spPr/>
        <p:txBody>
          <a:bodyPr>
            <a:normAutofit lnSpcReduction="10000"/>
          </a:bodyPr>
          <a:lstStyle/>
          <a:p>
            <a:r>
              <a:rPr lang="en-US" altLang="ja-JP" sz="2800" strike="sngStrike" dirty="0">
                <a:solidFill>
                  <a:schemeClr val="bg1"/>
                </a:solidFill>
              </a:rPr>
              <a:t>git commit </a:t>
            </a:r>
            <a:r>
              <a:rPr lang="ja-JP" altLang="en-US" sz="2800" strike="sngStrike">
                <a:solidFill>
                  <a:schemeClr val="bg1"/>
                </a:solidFill>
              </a:rPr>
              <a:t>してみよう</a:t>
            </a:r>
            <a:endParaRPr lang="en-US" altLang="ja-JP" sz="2800" strike="sngStrike" dirty="0">
              <a:solidFill>
                <a:schemeClr val="bg1"/>
              </a:solidFill>
            </a:endParaRPr>
          </a:p>
          <a:p>
            <a:r>
              <a:rPr lang="en-US" altLang="ja-JP" sz="2800" strike="sngStrike" dirty="0">
                <a:solidFill>
                  <a:schemeClr val="bg1"/>
                </a:solidFill>
              </a:rPr>
              <a:t>git push</a:t>
            </a:r>
            <a:r>
              <a:rPr lang="ja-JP" altLang="en-US" sz="2800" strike="sngStrike">
                <a:solidFill>
                  <a:schemeClr val="bg1"/>
                </a:solidFill>
              </a:rPr>
              <a:t> してみよう</a:t>
            </a:r>
            <a:endParaRPr lang="en-US" altLang="ja-JP" sz="2800" strike="sngStrike" dirty="0">
              <a:solidFill>
                <a:schemeClr val="bg1"/>
              </a:solidFill>
            </a:endParaRPr>
          </a:p>
          <a:p>
            <a:r>
              <a:rPr lang="en-US" altLang="ja-JP" sz="2800" strike="sngStrike" dirty="0">
                <a:solidFill>
                  <a:schemeClr val="bg1"/>
                </a:solidFill>
              </a:rPr>
              <a:t>git pull</a:t>
            </a:r>
            <a:r>
              <a:rPr lang="ja-JP" altLang="en-US" sz="2800" strike="sngStrike">
                <a:solidFill>
                  <a:schemeClr val="bg1"/>
                </a:solidFill>
              </a:rPr>
              <a:t> してみよう</a:t>
            </a:r>
            <a:endParaRPr kumimoji="1" lang="en-US" altLang="ja-JP" sz="2800" strike="sngStrike" dirty="0">
              <a:solidFill>
                <a:schemeClr val="bg1"/>
              </a:solidFill>
            </a:endParaRPr>
          </a:p>
          <a:p>
            <a:r>
              <a:rPr kumimoji="1" lang="en-US" altLang="ja-JP" sz="2800" dirty="0">
                <a:solidFill>
                  <a:schemeClr val="bg1"/>
                </a:solidFill>
              </a:rPr>
              <a:t>pull request </a:t>
            </a:r>
            <a:r>
              <a:rPr kumimoji="1" lang="ja-JP" altLang="en-US" sz="2800">
                <a:solidFill>
                  <a:schemeClr val="bg1"/>
                </a:solidFill>
              </a:rPr>
              <a:t>を建ててみる</a:t>
            </a:r>
            <a:endParaRPr kumimoji="1" lang="en-US" altLang="ja-JP" sz="2800" dirty="0">
              <a:solidFill>
                <a:schemeClr val="bg1"/>
              </a:solidFill>
            </a:endParaRPr>
          </a:p>
          <a:p>
            <a:r>
              <a:rPr lang="en-US" altLang="ja-JP" sz="2800" dirty="0">
                <a:solidFill>
                  <a:schemeClr val="bg1"/>
                </a:solidFill>
              </a:rPr>
              <a:t>pull request</a:t>
            </a:r>
            <a:r>
              <a:rPr lang="ja-JP" altLang="en-US" sz="2800">
                <a:solidFill>
                  <a:schemeClr val="bg1"/>
                </a:solidFill>
              </a:rPr>
              <a:t>に対して</a:t>
            </a:r>
            <a:r>
              <a:rPr lang="en-US" altLang="ja-JP" sz="2800" dirty="0">
                <a:solidFill>
                  <a:schemeClr val="bg1"/>
                </a:solidFill>
              </a:rPr>
              <a:t>review</a:t>
            </a:r>
            <a:r>
              <a:rPr lang="ja-JP" altLang="en-US" sz="2800">
                <a:solidFill>
                  <a:schemeClr val="bg1"/>
                </a:solidFill>
              </a:rPr>
              <a:t>してみる</a:t>
            </a:r>
            <a:endParaRPr lang="en-US" altLang="ja-JP" sz="2800" dirty="0">
              <a:solidFill>
                <a:schemeClr val="bg1"/>
              </a:solidFill>
            </a:endParaRPr>
          </a:p>
          <a:p>
            <a:r>
              <a:rPr kumimoji="1" lang="ja-JP" altLang="en-US" sz="2800">
                <a:solidFill>
                  <a:schemeClr val="bg1"/>
                </a:solidFill>
              </a:rPr>
              <a:t>マージしてみる</a:t>
            </a:r>
            <a:endParaRPr kumimoji="1" lang="en-US" altLang="ja-JP" sz="2800" dirty="0">
              <a:solidFill>
                <a:schemeClr val="bg1"/>
              </a:solidFill>
            </a:endParaRPr>
          </a:p>
        </p:txBody>
      </p:sp>
    </p:spTree>
    <p:extLst>
      <p:ext uri="{BB962C8B-B14F-4D97-AF65-F5344CB8AC3E}">
        <p14:creationId xmlns:p14="http://schemas.microsoft.com/office/powerpoint/2010/main" val="34735232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空">
  <a:themeElements>
    <a:clrScheme name="千羽胡蝶">
      <a:dk1>
        <a:srgbClr val="E3E3E3"/>
      </a:dk1>
      <a:lt1>
        <a:srgbClr val="0F004D"/>
      </a:lt1>
      <a:dk2>
        <a:srgbClr val="E3E3E3"/>
      </a:dk2>
      <a:lt2>
        <a:srgbClr val="0F004D"/>
      </a:lt2>
      <a:accent1>
        <a:srgbClr val="0066FF"/>
      </a:accent1>
      <a:accent2>
        <a:srgbClr val="FF6600"/>
      </a:accent2>
      <a:accent3>
        <a:srgbClr val="00FF00"/>
      </a:accent3>
      <a:accent4>
        <a:srgbClr val="6DA7FF"/>
      </a:accent4>
      <a:accent5>
        <a:srgbClr val="FFA76D"/>
      </a:accent5>
      <a:accent6>
        <a:srgbClr val="6DFF8A"/>
      </a:accent6>
      <a:hlink>
        <a:srgbClr val="00BAEC"/>
      </a:hlink>
      <a:folHlink>
        <a:srgbClr val="E05175"/>
      </a:folHlink>
    </a:clrScheme>
    <a:fontScheme name="天空">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空">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{1B406349-DE03-9145-9687-A6A61AD1F9E4}tf10001058</Template>
  <TotalTime>647</TotalTime>
  <Words>3034</Words>
  <Application>Microsoft Macintosh PowerPoint</Application>
  <PresentationFormat>ワイド画面</PresentationFormat>
  <Paragraphs>663</Paragraphs>
  <Slides>134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134</vt:i4>
      </vt:variant>
    </vt:vector>
  </HeadingPairs>
  <TitlesOfParts>
    <vt:vector size="139" baseType="lpstr">
      <vt:lpstr>ＭＳ Ｐゴシック</vt:lpstr>
      <vt:lpstr>Myrica M Book</vt:lpstr>
      <vt:lpstr>Arial</vt:lpstr>
      <vt:lpstr>Calibri</vt:lpstr>
      <vt:lpstr>天空</vt:lpstr>
      <vt:lpstr>謎の設計図共有サイト入門</vt:lpstr>
      <vt:lpstr>アジェンダ</vt:lpstr>
      <vt:lpstr>アジェンダ</vt:lpstr>
      <vt:lpstr>はじめに</vt:lpstr>
      <vt:lpstr>はじめに</vt:lpstr>
      <vt:lpstr>アジェンダ</vt:lpstr>
      <vt:lpstr>アジェンダ</vt:lpstr>
      <vt:lpstr>概要</vt:lpstr>
      <vt:lpstr>Gitとは</vt:lpstr>
      <vt:lpstr>Gitとは</vt:lpstr>
      <vt:lpstr>Gitとは</vt:lpstr>
      <vt:lpstr>Gitとは</vt:lpstr>
      <vt:lpstr>Gitとは</vt:lpstr>
      <vt:lpstr>Gitとは</vt:lpstr>
      <vt:lpstr>Gitとは</vt:lpstr>
      <vt:lpstr>Gitとは</vt:lpstr>
      <vt:lpstr>Gitとは</vt:lpstr>
      <vt:lpstr>Gitとは</vt:lpstr>
      <vt:lpstr>謎の設計図共有サイト “GitHub” とは</vt:lpstr>
      <vt:lpstr>謎の設計図共有サイト “GitHub” とは</vt:lpstr>
      <vt:lpstr>なぜGitHubを使うのか</vt:lpstr>
      <vt:lpstr>アジェンダ</vt:lpstr>
      <vt:lpstr>アジェンダ</vt:lpstr>
      <vt:lpstr>導入</vt:lpstr>
      <vt:lpstr>アカウント作成</vt:lpstr>
      <vt:lpstr>アカウント作成</vt:lpstr>
      <vt:lpstr>アカウント作成</vt:lpstr>
      <vt:lpstr>アカウント作成</vt:lpstr>
      <vt:lpstr>アカウント作成</vt:lpstr>
      <vt:lpstr>自分のPCにGitを導入しよう</vt:lpstr>
      <vt:lpstr>自分のPCにGitを導入しよう</vt:lpstr>
      <vt:lpstr>自分のPCにGitを導入しよう</vt:lpstr>
      <vt:lpstr>自分のPCにGitを導入しよう</vt:lpstr>
      <vt:lpstr>自分のPCにGitを導入しよう</vt:lpstr>
      <vt:lpstr>自分のPCにGitを導入しよう</vt:lpstr>
      <vt:lpstr>自分のPCにGitを導入しよう</vt:lpstr>
      <vt:lpstr>自分のPCにGitを導入しよう</vt:lpstr>
      <vt:lpstr>初期設定</vt:lpstr>
      <vt:lpstr>初期設定</vt:lpstr>
      <vt:lpstr>初期設定</vt:lpstr>
      <vt:lpstr>初期設定</vt:lpstr>
      <vt:lpstr>初期設定</vt:lpstr>
      <vt:lpstr>初期設定</vt:lpstr>
      <vt:lpstr>初期設定</vt:lpstr>
      <vt:lpstr>初期設定</vt:lpstr>
      <vt:lpstr>初期設定</vt:lpstr>
      <vt:lpstr>アジェンダ</vt:lpstr>
      <vt:lpstr>アジェンダ</vt:lpstr>
      <vt:lpstr>実践(基本)</vt:lpstr>
      <vt:lpstr>SYSKENに参加してみよう</vt:lpstr>
      <vt:lpstr>実践(基本)</vt:lpstr>
      <vt:lpstr>git clone してみよう</vt:lpstr>
      <vt:lpstr>git clone してみよう</vt:lpstr>
      <vt:lpstr>git clone してみよう</vt:lpstr>
      <vt:lpstr>git clone してみよう</vt:lpstr>
      <vt:lpstr>Forkって？</vt:lpstr>
      <vt:lpstr>Forkって？</vt:lpstr>
      <vt:lpstr>git clone してみよう</vt:lpstr>
      <vt:lpstr>git clone してみよう</vt:lpstr>
      <vt:lpstr>git clone してみよう</vt:lpstr>
      <vt:lpstr>Git clone してみよう</vt:lpstr>
      <vt:lpstr>Git clone してみよう</vt:lpstr>
      <vt:lpstr>git clone してみよう</vt:lpstr>
      <vt:lpstr>git clone してみよう</vt:lpstr>
      <vt:lpstr>実践(基本)</vt:lpstr>
      <vt:lpstr>git status を使ってみよう</vt:lpstr>
      <vt:lpstr>git status を使ってみよう</vt:lpstr>
      <vt:lpstr>git status を使ってみよう</vt:lpstr>
      <vt:lpstr>実践(基本)</vt:lpstr>
      <vt:lpstr>git status を使ってみよう</vt:lpstr>
      <vt:lpstr>git status を使ってみよう</vt:lpstr>
      <vt:lpstr>git status を使ってみよう</vt:lpstr>
      <vt:lpstr>git status を使ってみよう</vt:lpstr>
      <vt:lpstr>実践(基本)</vt:lpstr>
      <vt:lpstr>変更を加えてみよう</vt:lpstr>
      <vt:lpstr>変更を加えてみよう</vt:lpstr>
      <vt:lpstr>変更を加えてみよう</vt:lpstr>
      <vt:lpstr>変更を加えてみよう</vt:lpstr>
      <vt:lpstr>変更を加えてみよう</vt:lpstr>
      <vt:lpstr>実践(基本)</vt:lpstr>
      <vt:lpstr>git add してみよう</vt:lpstr>
      <vt:lpstr>git add してみよう</vt:lpstr>
      <vt:lpstr>変更を加えてみよう</vt:lpstr>
      <vt:lpstr>実践(基本)</vt:lpstr>
      <vt:lpstr>git commit してみよう</vt:lpstr>
      <vt:lpstr>git commit してみよう</vt:lpstr>
      <vt:lpstr>git commit してみよう</vt:lpstr>
      <vt:lpstr>実践(基本)</vt:lpstr>
      <vt:lpstr>git push してみよう</vt:lpstr>
      <vt:lpstr>git push してみよう</vt:lpstr>
      <vt:lpstr>git push してみよう</vt:lpstr>
      <vt:lpstr>git push してみよう</vt:lpstr>
      <vt:lpstr>実践(基本)</vt:lpstr>
      <vt:lpstr>git pull してみよう</vt:lpstr>
      <vt:lpstr>git pull してみよう</vt:lpstr>
      <vt:lpstr>git pull してみよう</vt:lpstr>
      <vt:lpstr>git pull してみよう</vt:lpstr>
      <vt:lpstr>git pull してみよう</vt:lpstr>
      <vt:lpstr>実践(基本)</vt:lpstr>
      <vt:lpstr>pull request を建ててみる</vt:lpstr>
      <vt:lpstr>pull request を建ててみる</vt:lpstr>
      <vt:lpstr>pull request を建ててみる</vt:lpstr>
      <vt:lpstr>pull request を建ててみる</vt:lpstr>
      <vt:lpstr>pull request を建ててみる</vt:lpstr>
      <vt:lpstr>pull request を建ててみる</vt:lpstr>
      <vt:lpstr>pull request を建ててみる</vt:lpstr>
      <vt:lpstr>pull request を建ててみる</vt:lpstr>
      <vt:lpstr>pull request を建ててみる</vt:lpstr>
      <vt:lpstr>pull request を建ててみる</vt:lpstr>
      <vt:lpstr>実践(基本)</vt:lpstr>
      <vt:lpstr>pull requestに対してreviewしてみる</vt:lpstr>
      <vt:lpstr>pull requestに対してreviewしてみる</vt:lpstr>
      <vt:lpstr>pull requestに対してreviewしてみる</vt:lpstr>
      <vt:lpstr>実践(基本)</vt:lpstr>
      <vt:lpstr>マージしてみる</vt:lpstr>
      <vt:lpstr>マージしてみる</vt:lpstr>
      <vt:lpstr>マージしてみる</vt:lpstr>
      <vt:lpstr>実践(基本)</vt:lpstr>
      <vt:lpstr>アジェンダ</vt:lpstr>
      <vt:lpstr>アジェンダ</vt:lpstr>
      <vt:lpstr>実践2</vt:lpstr>
      <vt:lpstr>実践2</vt:lpstr>
      <vt:lpstr>実践2</vt:lpstr>
      <vt:lpstr>実践2</vt:lpstr>
      <vt:lpstr>実践2</vt:lpstr>
      <vt:lpstr>実践2</vt:lpstr>
      <vt:lpstr>実践2</vt:lpstr>
      <vt:lpstr>実践2</vt:lpstr>
      <vt:lpstr>アジェンダ</vt:lpstr>
      <vt:lpstr>アジェンダ</vt:lpstr>
      <vt:lpstr>実践3</vt:lpstr>
      <vt:lpstr>実践3</vt:lpstr>
      <vt:lpstr>実践3</vt:lpstr>
      <vt:lpstr>実践3</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謎の設計図共有サイト入門</dc:title>
  <dc:creator>b-suedat@tsuyama.kosen-ac.jp</dc:creator>
  <cp:lastModifiedBy>b-suedat@tsuyama.kosen-ac.jp</cp:lastModifiedBy>
  <cp:revision>28</cp:revision>
  <dcterms:created xsi:type="dcterms:W3CDTF">2018-07-17T01:46:18Z</dcterms:created>
  <dcterms:modified xsi:type="dcterms:W3CDTF">2018-07-18T07:53:40Z</dcterms:modified>
</cp:coreProperties>
</file>